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Default Extension="wav" ContentType="audio/wav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gif" ContentType="image/gif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47"/>
  </p:notesMasterIdLst>
  <p:sldIdLst>
    <p:sldId id="256" r:id="rId2"/>
    <p:sldId id="307" r:id="rId3"/>
    <p:sldId id="308" r:id="rId4"/>
    <p:sldId id="257" r:id="rId5"/>
    <p:sldId id="260" r:id="rId6"/>
    <p:sldId id="314" r:id="rId7"/>
    <p:sldId id="315" r:id="rId8"/>
    <p:sldId id="267" r:id="rId9"/>
    <p:sldId id="346" r:id="rId10"/>
    <p:sldId id="347" r:id="rId11"/>
    <p:sldId id="348" r:id="rId12"/>
    <p:sldId id="268" r:id="rId13"/>
    <p:sldId id="269" r:id="rId14"/>
    <p:sldId id="297" r:id="rId15"/>
    <p:sldId id="273" r:id="rId16"/>
    <p:sldId id="304" r:id="rId17"/>
    <p:sldId id="350" r:id="rId18"/>
    <p:sldId id="351" r:id="rId19"/>
    <p:sldId id="305" r:id="rId20"/>
    <p:sldId id="334" r:id="rId21"/>
    <p:sldId id="316" r:id="rId22"/>
    <p:sldId id="317" r:id="rId23"/>
    <p:sldId id="318" r:id="rId24"/>
    <p:sldId id="320" r:id="rId25"/>
    <p:sldId id="319" r:id="rId26"/>
    <p:sldId id="335" r:id="rId27"/>
    <p:sldId id="336" r:id="rId28"/>
    <p:sldId id="337" r:id="rId29"/>
    <p:sldId id="342" r:id="rId30"/>
    <p:sldId id="340" r:id="rId31"/>
    <p:sldId id="338" r:id="rId32"/>
    <p:sldId id="339" r:id="rId33"/>
    <p:sldId id="349" r:id="rId34"/>
    <p:sldId id="343" r:id="rId35"/>
    <p:sldId id="344" r:id="rId36"/>
    <p:sldId id="345" r:id="rId37"/>
    <p:sldId id="321" r:id="rId38"/>
    <p:sldId id="323" r:id="rId39"/>
    <p:sldId id="324" r:id="rId40"/>
    <p:sldId id="325" r:id="rId41"/>
    <p:sldId id="327" r:id="rId42"/>
    <p:sldId id="329" r:id="rId43"/>
    <p:sldId id="331" r:id="rId44"/>
    <p:sldId id="332" r:id="rId45"/>
    <p:sldId id="333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100" d="100"/>
          <a:sy n="100" d="100"/>
        </p:scale>
        <p:origin x="-29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15767-501B-4271-A25F-64820D7063DD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5E8D4-77A9-4E32-8854-D4C704B34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FDC9C-104C-48D4-937A-0BCB44FBB44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D0EDE510-69F2-4E34-8E03-8650C7E024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A6E92-9513-4421-9D04-0B661CB047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F7E6F-5A00-4CDA-A53A-7E02F37307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3F0D-0EC6-4778-85D4-EFC92AC24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4A671-2072-4067-BBC0-48EC8E220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6CB42-C64E-4C88-A442-42BA105F1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072EE-59D1-47C9-97F3-73AED2A2A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2CA303D-58C4-4563-87DE-3C0C2E035C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B005D831-A419-41EB-8E29-8DF07246D9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ABA18-B84A-43E7-B31D-00A4566DD0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4DDC2-431B-4365-9DC0-D16DA99CD6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C7F7E1B-E667-4A93-9FA0-CC2BA33A63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D8812-007F-4FF8-B109-DF1F5CC4C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6937CF0-CD09-4D44-914C-FB6AC6242D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67C257BE-6A70-4067-A940-B550461BCD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2D3F0D-0EC6-4778-85D4-EFC92AC24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vimeo.com/6129603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2" Type="http://schemas.openxmlformats.org/officeDocument/2006/relationships/tags" Target="../tags/tag2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0.bin"/><Relationship Id="rId2" Type="http://schemas.openxmlformats.org/officeDocument/2006/relationships/tags" Target="../tags/tag4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9.bin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2.bin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0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1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5.bin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374900"/>
            <a:ext cx="7772400" cy="596900"/>
          </a:xfrm>
        </p:spPr>
        <p:txBody>
          <a:bodyPr/>
          <a:lstStyle/>
          <a:p>
            <a:pPr eaLnBrk="1" hangingPunct="1"/>
            <a:r>
              <a:rPr lang="en-US" dirty="0" smtClean="0"/>
              <a:t>Chapter 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1" charset="2"/>
              <a:buNone/>
            </a:pPr>
            <a:r>
              <a:rPr lang="en-US" dirty="0" smtClean="0"/>
              <a:t>Circular and Rotational Motion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Tangential Velocity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Cedar Downs Racing Derby has a radius of 20.0m. If a normal rider travels around the circular ride in 2 minutes (120 seconds), what is their tangential velocity?</a:t>
            </a:r>
          </a:p>
          <a:p>
            <a:endParaRPr lang="en-US" dirty="0"/>
          </a:p>
        </p:txBody>
      </p:sp>
      <p:pic>
        <p:nvPicPr>
          <p:cNvPr id="7" name="Picture Placeholder 9" descr="CP Racehors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0375" y="2133600"/>
            <a:ext cx="41656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Tangential Velocity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electric motor’s drive shaft has a radius of 5mm, and spins 3000 times per second. What is the tangential velocity at the exterior of the drive shaft?</a:t>
            </a:r>
          </a:p>
          <a:p>
            <a:endParaRPr lang="en-US" dirty="0"/>
          </a:p>
        </p:txBody>
      </p:sp>
      <p:pic>
        <p:nvPicPr>
          <p:cNvPr id="7" name="Picture Placeholder 9" descr="CP Racehors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171090"/>
            <a:ext cx="4165600" cy="30492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Centripetal Acceleration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object traveling in a circle, even though it moves with a </a:t>
            </a:r>
            <a:r>
              <a:rPr lang="en-US" i="1" dirty="0" smtClean="0"/>
              <a:t>constant</a:t>
            </a:r>
            <a:r>
              <a:rPr lang="en-US" dirty="0" smtClean="0"/>
              <a:t> speed, will have an acceleration</a:t>
            </a:r>
          </a:p>
          <a:p>
            <a:pPr eaLnBrk="1" hangingPunct="1"/>
            <a:r>
              <a:rPr lang="en-US" dirty="0" smtClean="0"/>
              <a:t>The centripetal acceleration is due to the change in the </a:t>
            </a:r>
            <a:r>
              <a:rPr lang="en-US" i="1" dirty="0" smtClean="0"/>
              <a:t>direction</a:t>
            </a:r>
            <a:r>
              <a:rPr lang="en-US" dirty="0" smtClean="0"/>
              <a:t> of the velocity</a:t>
            </a:r>
          </a:p>
        </p:txBody>
      </p:sp>
      <p:pic>
        <p:nvPicPr>
          <p:cNvPr id="6" name="Picture 9" descr="07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904" y="1600200"/>
            <a:ext cx="240254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Centripetal Acceleration, cont.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Centripetal refers to “center-seeking”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direction of the velocity changes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acceleration is directed toward the center of the circle of motion</a:t>
            </a:r>
          </a:p>
        </p:txBody>
      </p:sp>
      <p:pic>
        <p:nvPicPr>
          <p:cNvPr id="6" name="Picture 9" descr="07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904" y="1600200"/>
            <a:ext cx="240254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Centripetal Acceleration, final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magnitude of the centripetal acceleration is given by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This direction is toward the center of the circle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819400" y="2133600"/>
          <a:ext cx="1524000" cy="1117600"/>
        </p:xfrm>
        <a:graphic>
          <a:graphicData uri="http://schemas.openxmlformats.org/presentationml/2006/ole">
            <p:oleObj spid="_x0000_s7170" name="Equation" r:id="rId4" imgW="571320" imgH="41904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Forces Causing Centripetal Acceleration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Newton’s Second Law says that the centripetal acceleration is accompanied by a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</a:t>
            </a:r>
            <a:r>
              <a:rPr lang="en-US" baseline="-25000" smtClean="0"/>
              <a:t>C</a:t>
            </a:r>
            <a:r>
              <a:rPr lang="en-US" smtClean="0"/>
              <a:t> = ma</a:t>
            </a:r>
            <a:r>
              <a:rPr lang="en-US" baseline="-25000" smtClean="0"/>
              <a:t>C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</a:t>
            </a:r>
            <a:r>
              <a:rPr lang="en-US" baseline="-25000" smtClean="0"/>
              <a:t>C</a:t>
            </a:r>
            <a:r>
              <a:rPr lang="en-US" smtClean="0"/>
              <a:t> stands for any force that keeps an object following a circular path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Tension in a string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Gravity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Force of friction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Centripetal Force Example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 ball of mass </a:t>
            </a:r>
            <a:r>
              <a:rPr lang="en-US" sz="2800" i="1" smtClean="0"/>
              <a:t>m</a:t>
            </a:r>
            <a:r>
              <a:rPr lang="en-US" sz="2800" smtClean="0"/>
              <a:t> is attached to a string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Its weight is supported by a frictionless 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tension in the string causes the ball to move in a circle</a:t>
            </a:r>
          </a:p>
        </p:txBody>
      </p:sp>
      <p:pic>
        <p:nvPicPr>
          <p:cNvPr id="32772" name="Picture 10" descr="0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786188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Fictitious Centrifugal Force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905001"/>
            <a:ext cx="3810000" cy="2133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Centrifugal force that is felt is a consequence of special relativity.</a:t>
            </a:r>
          </a:p>
          <a:p>
            <a:r>
              <a:rPr lang="en-US" dirty="0" smtClean="0"/>
              <a:t>It is an incorrect way to interpret the situation. </a:t>
            </a:r>
            <a:endParaRPr lang="en-US" dirty="0"/>
          </a:p>
        </p:txBody>
      </p:sp>
      <p:pic>
        <p:nvPicPr>
          <p:cNvPr id="5" name="Content Placeholder 4" descr="force_centrifugal_carnival_ri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905000"/>
            <a:ext cx="3810000" cy="2122714"/>
          </a:xfrm>
        </p:spPr>
      </p:pic>
      <p:pic>
        <p:nvPicPr>
          <p:cNvPr id="6" name="Picture 5" descr="Figure_07_04_0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034790"/>
            <a:ext cx="5943600" cy="2823210"/>
          </a:xfrm>
          <a:prstGeom prst="rect">
            <a:avLst/>
          </a:prstGeom>
        </p:spPr>
      </p:pic>
      <p:sp>
        <p:nvSpPr>
          <p:cNvPr id="7" name="&quot;No&quot; Symbol 6"/>
          <p:cNvSpPr/>
          <p:nvPr/>
        </p:nvSpPr>
        <p:spPr>
          <a:xfrm>
            <a:off x="1447800" y="3962400"/>
            <a:ext cx="3276600" cy="29718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Centripetal &amp; Tangential Motion</a:t>
            </a:r>
            <a:endParaRPr lang="en-US" dirty="0"/>
          </a:p>
        </p:txBody>
      </p:sp>
      <p:pic>
        <p:nvPicPr>
          <p:cNvPr id="8" name="Content Placeholder 7" descr="Capture.JP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8959" y="1600200"/>
            <a:ext cx="7164082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Centripetal Force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General equation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the force vanishes, the object will move in a straight line tangent to the circle of 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Centripetal force is </a:t>
            </a:r>
            <a:r>
              <a:rPr lang="en-US" sz="2400" i="1" dirty="0" smtClean="0"/>
              <a:t>not</a:t>
            </a:r>
            <a:r>
              <a:rPr lang="en-US" sz="2400" dirty="0" smtClean="0"/>
              <a:t> a force in itself.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****</a:t>
            </a:r>
            <a:r>
              <a:rPr lang="en-US" sz="2400" b="1" dirty="0" smtClean="0"/>
              <a:t>Centripetal force </a:t>
            </a:r>
            <a:r>
              <a:rPr lang="en-US" sz="2400" dirty="0" smtClean="0"/>
              <a:t>is the </a:t>
            </a:r>
            <a:r>
              <a:rPr lang="en-US" sz="2400" b="1" dirty="0" smtClean="0"/>
              <a:t>net</a:t>
            </a:r>
            <a:r>
              <a:rPr lang="en-US" sz="2400" dirty="0" smtClean="0"/>
              <a:t> force on an object moving in circular motion (usually due to a combination of forces)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886200" y="1295400"/>
          <a:ext cx="2819400" cy="1082675"/>
        </p:xfrm>
        <a:graphic>
          <a:graphicData uri="http://schemas.openxmlformats.org/presentationml/2006/ole">
            <p:oleObj spid="_x0000_s10242" name="Equation" r:id="rId4" imgW="1091880" imgH="41904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Ponder this: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 a carousel, does the speed of a horse change when it is further from the center of the carousel?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2532" name="Picture 5" descr="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505200"/>
            <a:ext cx="45720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Centripetal Force cont.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General equation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Note: Centripetal force is </a:t>
            </a:r>
            <a:r>
              <a:rPr lang="en-US" sz="2400" b="1" i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a specific classification of force (like friction or tension)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****</a:t>
            </a:r>
            <a:r>
              <a:rPr lang="en-US" sz="2400" b="1" dirty="0" smtClean="0"/>
              <a:t>Centripetal force </a:t>
            </a:r>
            <a:r>
              <a:rPr lang="en-US" sz="2400" dirty="0" smtClean="0"/>
              <a:t>is the </a:t>
            </a:r>
            <a:r>
              <a:rPr lang="en-US" sz="2400" b="1" dirty="0" smtClean="0"/>
              <a:t>net</a:t>
            </a:r>
            <a:r>
              <a:rPr lang="en-US" sz="2400" dirty="0" smtClean="0"/>
              <a:t> force on an object moving in circular motion (usually due to a combination of forces)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4191000" y="1295400"/>
          <a:ext cx="2819400" cy="1082675"/>
        </p:xfrm>
        <a:graphic>
          <a:graphicData uri="http://schemas.openxmlformats.org/presentationml/2006/ole">
            <p:oleObj spid="_x0000_s113666" name="Equation" r:id="rId4" imgW="1091880" imgH="41904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762000"/>
            <a:ext cx="7793037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When a car takes a curve at a constant speed, the centripetal force is due to …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4384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Frictional force</a:t>
            </a:r>
          </a:p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Circular force</a:t>
            </a:r>
          </a:p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Tensional force</a:t>
            </a:r>
          </a:p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Gravitational force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100354" name="Chart" r:id="rId6" imgW="4572000" imgH="5143470" progId="MSGraph.Chart.8">
              <p:embed followColorScheme="full"/>
            </p:oleObj>
          </a:graphicData>
        </a:graphic>
      </p:graphicFrame>
      <p:sp>
        <p:nvSpPr>
          <p:cNvPr id="6" name="CAI1"/>
          <p:cNvSpPr/>
          <p:nvPr>
            <p:custDataLst>
              <p:tags r:id="rId4"/>
            </p:custDataLst>
          </p:nvPr>
        </p:nvSpPr>
        <p:spPr bwMode="auto">
          <a:xfrm>
            <a:off x="1037589" y="2484120"/>
            <a:ext cx="3186114" cy="48768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762000"/>
            <a:ext cx="7793037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When a you swing a lasso above your head, the centripetal force is due to …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4384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Frictional force</a:t>
            </a:r>
          </a:p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Circular force</a:t>
            </a:r>
          </a:p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Tensional force</a:t>
            </a:r>
          </a:p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Gravitational force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101378" name="Chart" r:id="rId6" imgW="4572000" imgH="5143470" progId="MSGraph.Chart.8">
              <p:embed followColorScheme="full"/>
            </p:oleObj>
          </a:graphicData>
        </a:graphic>
      </p:graphicFrame>
      <p:sp>
        <p:nvSpPr>
          <p:cNvPr id="6" name="CAI1"/>
          <p:cNvSpPr/>
          <p:nvPr>
            <p:custDataLst>
              <p:tags r:id="rId4"/>
            </p:custDataLst>
          </p:nvPr>
        </p:nvSpPr>
        <p:spPr bwMode="auto">
          <a:xfrm>
            <a:off x="990600" y="3352800"/>
            <a:ext cx="3259139" cy="432816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762000"/>
            <a:ext cx="7793037" cy="1143000"/>
          </a:xfrm>
        </p:spPr>
        <p:txBody>
          <a:bodyPr/>
          <a:lstStyle/>
          <a:p>
            <a:r>
              <a:rPr lang="en-US" sz="3200" dirty="0" smtClean="0"/>
              <a:t>The centripetal force that causes the moon to orbit the Earth is due to: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4384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Frictional force</a:t>
            </a:r>
          </a:p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Circular force</a:t>
            </a:r>
          </a:p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Tensional force</a:t>
            </a:r>
          </a:p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Gravitational force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102402" name="Chart" r:id="rId6" imgW="4572000" imgH="5143470" progId="MSGraph.Chart.8">
              <p:embed followColorScheme="full"/>
            </p:oleObj>
          </a:graphicData>
        </a:graphic>
      </p:graphicFrame>
      <p:sp>
        <p:nvSpPr>
          <p:cNvPr id="7" name="CAI1"/>
          <p:cNvSpPr/>
          <p:nvPr>
            <p:custDataLst>
              <p:tags r:id="rId4"/>
            </p:custDataLst>
          </p:nvPr>
        </p:nvSpPr>
        <p:spPr bwMode="auto">
          <a:xfrm>
            <a:off x="1066800" y="3810000"/>
            <a:ext cx="2789239" cy="38100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of all three types of Circular Motion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2"/>
          </p:nvPr>
        </p:nvSpPr>
        <p:spPr>
          <a:xfrm>
            <a:off x="3200400" y="2163762"/>
            <a:ext cx="2819400" cy="39512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Describes what is happening rotationally with a snapshot of the tangent in “normal units”</a:t>
            </a:r>
          </a:p>
          <a:p>
            <a:r>
              <a:rPr lang="en-US" dirty="0" smtClean="0"/>
              <a:t>Arc length</a:t>
            </a:r>
          </a:p>
          <a:p>
            <a:pPr lvl="1"/>
            <a:r>
              <a:rPr lang="en-US" dirty="0" smtClean="0"/>
              <a:t>S </a:t>
            </a:r>
            <a:r>
              <a:rPr lang="en-US" dirty="0" smtClean="0">
                <a:sym typeface="Wingdings" pitchFamily="2" charset="2"/>
              </a:rPr>
              <a:t> m</a:t>
            </a:r>
          </a:p>
          <a:p>
            <a:r>
              <a:rPr lang="en-US" dirty="0" smtClean="0">
                <a:sym typeface="Wingdings" pitchFamily="2" charset="2"/>
              </a:rPr>
              <a:t>Tangential velocity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V</a:t>
            </a:r>
            <a:r>
              <a:rPr lang="en-US" baseline="-25000" dirty="0" err="1" smtClean="0"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  m/s</a:t>
            </a:r>
          </a:p>
          <a:p>
            <a:r>
              <a:rPr lang="en-US" dirty="0" smtClean="0">
                <a:sym typeface="Wingdings" pitchFamily="2" charset="2"/>
              </a:rPr>
              <a:t>Tangential acceleration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</a:t>
            </a:r>
            <a:r>
              <a:rPr lang="en-US" baseline="-25000" dirty="0" smtClean="0">
                <a:sym typeface="Wingdings" pitchFamily="2" charset="2"/>
              </a:rPr>
              <a:t>t </a:t>
            </a:r>
            <a:r>
              <a:rPr lang="en-US" dirty="0" smtClean="0">
                <a:sym typeface="Wingdings" pitchFamily="2" charset="2"/>
              </a:rPr>
              <a:t>  m/s</a:t>
            </a:r>
            <a:r>
              <a:rPr lang="en-US" baseline="30000" dirty="0" smtClean="0">
                <a:sym typeface="Wingdings" pitchFamily="2" charset="2"/>
              </a:rPr>
              <a:t>2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133600"/>
            <a:ext cx="2819400" cy="39512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Acceleration toward the center of the circle (that keeps an object moving in a circle)</a:t>
            </a:r>
          </a:p>
          <a:p>
            <a:r>
              <a:rPr lang="en-US" dirty="0" smtClean="0"/>
              <a:t>Parallel to the radius of the circle</a:t>
            </a:r>
          </a:p>
          <a:p>
            <a:pPr lvl="1"/>
            <a:r>
              <a:rPr lang="en-US" dirty="0" smtClean="0"/>
              <a:t>Centripetal acceleration (a</a:t>
            </a:r>
            <a:r>
              <a:rPr lang="en-US" baseline="-25000" dirty="0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Centripetal Force 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28600" y="1447800"/>
            <a:ext cx="2819400" cy="639762"/>
          </a:xfrm>
        </p:spPr>
        <p:txBody>
          <a:bodyPr/>
          <a:lstStyle/>
          <a:p>
            <a:r>
              <a:rPr lang="en-US" dirty="0" smtClean="0"/>
              <a:t>Angular motion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447800"/>
            <a:ext cx="2819400" cy="639762"/>
          </a:xfrm>
        </p:spPr>
        <p:txBody>
          <a:bodyPr/>
          <a:lstStyle/>
          <a:p>
            <a:r>
              <a:rPr lang="en-US" dirty="0" smtClean="0"/>
              <a:t>Centripetal Motion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281940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Describes rotation directly using radians</a:t>
            </a:r>
          </a:p>
          <a:p>
            <a:r>
              <a:rPr lang="en-US" dirty="0" smtClean="0"/>
              <a:t>Angular displacement</a:t>
            </a:r>
          </a:p>
          <a:p>
            <a:pPr lvl="1"/>
            <a:r>
              <a:rPr lang="en-US" dirty="0" smtClean="0"/>
              <a:t>θ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rad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Angular velocity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ω  </a:t>
            </a:r>
            <a:r>
              <a:rPr lang="en-US" dirty="0" err="1" smtClean="0">
                <a:sym typeface="Wingdings" pitchFamily="2" charset="2"/>
              </a:rPr>
              <a:t>rad</a:t>
            </a:r>
            <a:r>
              <a:rPr lang="en-US" dirty="0" smtClean="0">
                <a:sym typeface="Wingdings" pitchFamily="2" charset="2"/>
              </a:rPr>
              <a:t>/s</a:t>
            </a:r>
          </a:p>
          <a:p>
            <a:r>
              <a:rPr lang="en-US" dirty="0" smtClean="0">
                <a:sym typeface="Wingdings" pitchFamily="2" charset="2"/>
              </a:rPr>
              <a:t>Angular acceleration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α  </a:t>
            </a:r>
            <a:r>
              <a:rPr lang="en-US" dirty="0" err="1" smtClean="0">
                <a:sym typeface="Wingdings" pitchFamily="2" charset="2"/>
              </a:rPr>
              <a:t>rad</a:t>
            </a:r>
            <a:r>
              <a:rPr lang="en-US" dirty="0" smtClean="0">
                <a:sym typeface="Wingdings" pitchFamily="2" charset="2"/>
              </a:rPr>
              <a:t>/s</a:t>
            </a:r>
            <a:r>
              <a:rPr lang="en-US" baseline="30000" dirty="0" smtClean="0">
                <a:sym typeface="Wingdings" pitchFamily="2" charset="2"/>
              </a:rPr>
              <a:t>2</a:t>
            </a:r>
            <a:endParaRPr lang="en-US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3200400" y="1447800"/>
            <a:ext cx="2819400" cy="6397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Tangential motion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"/>
          <a:ext cx="9144000" cy="687062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48000"/>
                <a:gridCol w="3048000"/>
                <a:gridCol w="3048000"/>
              </a:tblGrid>
              <a:tr h="940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Angular Motion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Tangential Motion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Centripetal Motion</a:t>
                      </a:r>
                      <a:endParaRPr lang="en-US" sz="2800" dirty="0"/>
                    </a:p>
                  </a:txBody>
                  <a:tcPr/>
                </a:tc>
              </a:tr>
              <a:tr h="172918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Describes the angle of  rotation around a           circular path using           radians (regardless            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radial distance)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Describes the motion              of an object along a          circular path in terms              of meters traveled         (depends</a:t>
                      </a:r>
                      <a:r>
                        <a:rPr lang="en-US" baseline="0" dirty="0" smtClean="0"/>
                        <a:t> on radial distance)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Motion or</a:t>
                      </a:r>
                      <a:r>
                        <a:rPr lang="en-US" baseline="0" dirty="0" smtClean="0"/>
                        <a:t> forces that            are directed toward                the center of the                 circle (keep objects          moving in circular paths)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12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err="1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rad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12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err="1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rad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/s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m/s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12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err="1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rad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/s</a:t>
                      </a:r>
                      <a:r>
                        <a:rPr lang="en-US" sz="1600" b="0" i="0" baseline="30000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m/s</a:t>
                      </a:r>
                      <a:r>
                        <a:rPr lang="en-US" sz="1600" b="0" i="0" baseline="30000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m/s</a:t>
                      </a:r>
                      <a:r>
                        <a:rPr lang="en-US" sz="1600" b="0" i="0" baseline="30000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2" name="Group 37"/>
          <p:cNvGrpSpPr/>
          <p:nvPr/>
        </p:nvGrpSpPr>
        <p:grpSpPr>
          <a:xfrm>
            <a:off x="8305800" y="1295400"/>
            <a:ext cx="762000" cy="762000"/>
            <a:chOff x="6553200" y="762000"/>
            <a:chExt cx="762000" cy="762000"/>
          </a:xfrm>
        </p:grpSpPr>
        <p:sp>
          <p:nvSpPr>
            <p:cNvPr id="39" name="Oval 38"/>
            <p:cNvSpPr/>
            <p:nvPr/>
          </p:nvSpPr>
          <p:spPr>
            <a:xfrm>
              <a:off x="6553200" y="7620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stCxn id="39" idx="7"/>
            </p:cNvCxnSpPr>
            <p:nvPr/>
          </p:nvCxnSpPr>
          <p:spPr>
            <a:xfrm rot="16200000" flipH="1" flipV="1">
              <a:off x="6934200" y="873592"/>
              <a:ext cx="269408" cy="2694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0"/>
          <p:cNvGrpSpPr/>
          <p:nvPr/>
        </p:nvGrpSpPr>
        <p:grpSpPr>
          <a:xfrm>
            <a:off x="5257800" y="1676400"/>
            <a:ext cx="762000" cy="914400"/>
            <a:chOff x="4114800" y="609600"/>
            <a:chExt cx="762000" cy="914400"/>
          </a:xfrm>
        </p:grpSpPr>
        <p:sp>
          <p:nvSpPr>
            <p:cNvPr id="42" name="Oval 41"/>
            <p:cNvSpPr/>
            <p:nvPr/>
          </p:nvSpPr>
          <p:spPr>
            <a:xfrm>
              <a:off x="4114800" y="7620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>
              <a:stCxn id="42" idx="7"/>
            </p:cNvCxnSpPr>
            <p:nvPr/>
          </p:nvCxnSpPr>
          <p:spPr>
            <a:xfrm rot="16200000" flipV="1">
              <a:off x="4460408" y="568792"/>
              <a:ext cx="263992" cy="3456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3771900" y="1181100"/>
              <a:ext cx="685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4"/>
          <p:cNvGrpSpPr/>
          <p:nvPr/>
        </p:nvGrpSpPr>
        <p:grpSpPr>
          <a:xfrm>
            <a:off x="2133600" y="1447800"/>
            <a:ext cx="920160" cy="762000"/>
            <a:chOff x="381000" y="838200"/>
            <a:chExt cx="920160" cy="762000"/>
          </a:xfrm>
        </p:grpSpPr>
        <p:sp>
          <p:nvSpPr>
            <p:cNvPr id="46" name="Oval 45"/>
            <p:cNvSpPr/>
            <p:nvPr/>
          </p:nvSpPr>
          <p:spPr>
            <a:xfrm>
              <a:off x="381000" y="8382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46" idx="6"/>
            </p:cNvCxnSpPr>
            <p:nvPr/>
          </p:nvCxnSpPr>
          <p:spPr>
            <a:xfrm flipH="1">
              <a:off x="762000" y="1219200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6" idx="7"/>
            </p:cNvCxnSpPr>
            <p:nvPr/>
          </p:nvCxnSpPr>
          <p:spPr>
            <a:xfrm rot="16200000" flipH="1" flipV="1">
              <a:off x="762000" y="949792"/>
              <a:ext cx="269408" cy="2694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c 48"/>
            <p:cNvSpPr/>
            <p:nvPr/>
          </p:nvSpPr>
          <p:spPr>
            <a:xfrm>
              <a:off x="609600" y="1143000"/>
              <a:ext cx="228600" cy="228600"/>
            </a:xfrm>
            <a:prstGeom prst="arc">
              <a:avLst>
                <a:gd name="adj1" fmla="val 18743913"/>
                <a:gd name="adj2" fmla="val 2043359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2000" y="1049179"/>
              <a:ext cx="2535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dirty="0" smtClean="0"/>
                <a:t>θ</a:t>
              </a:r>
              <a:endParaRPr lang="en-US" sz="1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8200" y="1143000"/>
              <a:ext cx="2295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</a:t>
              </a:r>
              <a:endParaRPr lang="en-US" sz="1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66800" y="914400"/>
              <a:ext cx="2343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</a:t>
              </a:r>
              <a:endParaRPr lang="en-US" sz="1000" dirty="0"/>
            </a:p>
          </p:txBody>
        </p:sp>
      </p:grp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381000" y="3124200"/>
          <a:ext cx="2238375" cy="685800"/>
        </p:xfrm>
        <a:graphic>
          <a:graphicData uri="http://schemas.openxmlformats.org/presentationml/2006/ole">
            <p:oleObj spid="_x0000_s104450" name="Equation" r:id="rId5" imgW="787320" imgH="24120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62000" y="4191000"/>
          <a:ext cx="1469718" cy="1111250"/>
        </p:xfrm>
        <a:graphic>
          <a:graphicData uri="http://schemas.openxmlformats.org/presentationml/2006/ole">
            <p:oleObj spid="_x0000_s104451" name="Equation" r:id="rId6" imgW="520560" imgH="393480" progId="Equation.3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838200" y="5638800"/>
          <a:ext cx="1402326" cy="1035050"/>
        </p:xfrm>
        <a:graphic>
          <a:graphicData uri="http://schemas.openxmlformats.org/presentationml/2006/ole">
            <p:oleObj spid="_x0000_s104452" name="Equation" r:id="rId7" imgW="533160" imgH="393480" progId="Equation.3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733800" y="3048000"/>
          <a:ext cx="1644651" cy="685800"/>
        </p:xfrm>
        <a:graphic>
          <a:graphicData uri="http://schemas.openxmlformats.org/presentationml/2006/ole">
            <p:oleObj spid="_x0000_s104453" name="Equation" r:id="rId8" imgW="393480" imgH="177480" progId="Equation.3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657600" y="4343400"/>
          <a:ext cx="1905000" cy="926757"/>
        </p:xfrm>
        <a:graphic>
          <a:graphicData uri="http://schemas.openxmlformats.org/presentationml/2006/ole">
            <p:oleObj spid="_x0000_s104454" name="Equation" r:id="rId9" imgW="469800" imgH="228600" progId="Equation.3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3581400" y="5638800"/>
          <a:ext cx="1981200" cy="1014663"/>
        </p:xfrm>
        <a:graphic>
          <a:graphicData uri="http://schemas.openxmlformats.org/presentationml/2006/ole">
            <p:oleObj spid="_x0000_s104455" name="Equation" r:id="rId10" imgW="482400" imgH="228600" progId="Equation.3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6324600" y="3124200"/>
          <a:ext cx="2628900" cy="1752600"/>
        </p:xfrm>
        <a:graphic>
          <a:graphicData uri="http://schemas.openxmlformats.org/presentationml/2006/ole">
            <p:oleObj spid="_x0000_s104456" name="Equation" r:id="rId11" imgW="647640" imgH="431640" progId="Equation.3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934200" y="5581184"/>
          <a:ext cx="1447801" cy="1276816"/>
        </p:xfrm>
        <a:graphic>
          <a:graphicData uri="http://schemas.openxmlformats.org/presentationml/2006/ole">
            <p:oleObj spid="_x0000_s104457" name="Equation" r:id="rId12" imgW="520560" imgH="4316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Newton’s Law of Universal Gravitation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Gravitational force is directly proportional to the masses of the objects and inversely proportional to the distance between the objects.</a:t>
            </a:r>
          </a:p>
          <a:p>
            <a:endParaRPr lang="en-US" dirty="0"/>
          </a:p>
        </p:txBody>
      </p:sp>
      <p:pic>
        <p:nvPicPr>
          <p:cNvPr id="19458" name="Picture 2" descr="http://hvo.wr.usgs.gov/volcanowatch/archive/2007/images/gravityFor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171949"/>
            <a:ext cx="4286250" cy="2686051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09484" y="2971800"/>
          <a:ext cx="3433916" cy="1612900"/>
        </p:xfrm>
        <a:graphic>
          <a:graphicData uri="http://schemas.openxmlformats.org/presentationml/2006/ole">
            <p:oleObj spid="_x0000_s150529" name="Equation" r:id="rId5" imgW="838080" imgH="393480" progId="Equation.3">
              <p:embed/>
            </p:oleObj>
          </a:graphicData>
        </a:graphic>
      </p:graphicFrame>
      <p:sp>
        <p:nvSpPr>
          <p:cNvPr id="6" name="Oval Callout 5"/>
          <p:cNvSpPr/>
          <p:nvPr/>
        </p:nvSpPr>
        <p:spPr>
          <a:xfrm>
            <a:off x="1143000" y="4953000"/>
            <a:ext cx="2286000" cy="1295400"/>
          </a:xfrm>
          <a:prstGeom prst="wedgeEllipseCallout">
            <a:avLst>
              <a:gd name="adj1" fmla="val 41250"/>
              <a:gd name="adj2" fmla="val -80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Full Distance </a:t>
            </a:r>
            <a:r>
              <a:rPr lang="en-US" sz="1200" dirty="0" smtClean="0"/>
              <a:t>between two centers of mass (not radius)</a:t>
            </a:r>
            <a:endParaRPr lang="en-US" sz="1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15200" y="2895600"/>
            <a:ext cx="114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://www.takeschoolhome.com/Channels/wp-content/uploads/2011/10/gravity-on-sun-and-planets.jpg"/>
          <p:cNvPicPr>
            <a:picLocks noChangeAspect="1" noChangeArrowheads="1"/>
          </p:cNvPicPr>
          <p:nvPr/>
        </p:nvPicPr>
        <p:blipFill>
          <a:blip r:embed="rId4" cstate="print"/>
          <a:srcRect l="3426"/>
          <a:stretch>
            <a:fillRect/>
          </a:stretch>
        </p:blipFill>
        <p:spPr bwMode="auto">
          <a:xfrm>
            <a:off x="152400" y="914400"/>
            <a:ext cx="6443640" cy="5467350"/>
          </a:xfrm>
          <a:prstGeom prst="rect">
            <a:avLst/>
          </a:prstGeom>
          <a:noFill/>
        </p:spPr>
      </p:pic>
      <p:graphicFrame>
        <p:nvGraphicFramePr>
          <p:cNvPr id="149505" name="Object 1"/>
          <p:cNvGraphicFramePr>
            <a:graphicFrameLocks noChangeAspect="1"/>
          </p:cNvGraphicFramePr>
          <p:nvPr/>
        </p:nvGraphicFramePr>
        <p:xfrm>
          <a:off x="6553200" y="1371600"/>
          <a:ext cx="2460412" cy="1155700"/>
        </p:xfrm>
        <a:graphic>
          <a:graphicData uri="http://schemas.openxmlformats.org/presentationml/2006/ole">
            <p:oleObj spid="_x0000_s149505" name="Equation" r:id="rId5" imgW="838080" imgH="393480" progId="Equation.3">
              <p:embed/>
            </p:oleObj>
          </a:graphicData>
        </a:graphic>
      </p:graphicFrame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6553200" y="2819400"/>
          <a:ext cx="2398713" cy="1031899"/>
        </p:xfrm>
        <a:graphic>
          <a:graphicData uri="http://schemas.openxmlformats.org/presentationml/2006/ole">
            <p:oleObj spid="_x0000_s149506" name="Equation" r:id="rId6" imgW="1002960" imgH="431640" progId="Equation.3">
              <p:embed/>
            </p:oleObj>
          </a:graphicData>
        </a:graphic>
      </p:graphicFrame>
      <p:sp>
        <p:nvSpPr>
          <p:cNvPr id="6" name="Oval Callout 5"/>
          <p:cNvSpPr/>
          <p:nvPr/>
        </p:nvSpPr>
        <p:spPr>
          <a:xfrm>
            <a:off x="7162800" y="4419600"/>
            <a:ext cx="1219200" cy="838200"/>
          </a:xfrm>
          <a:prstGeom prst="wedgeEllipseCallout">
            <a:avLst>
              <a:gd name="adj1" fmla="val 1823"/>
              <a:gd name="adj2" fmla="val -111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Equals ‘g’</a:t>
            </a:r>
            <a:endParaRPr lang="en-US" sz="16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yberphysics.co.uk/Q&amp;A/KS3/space/spacediag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477000" cy="40767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6477000" y="3657600"/>
            <a:ext cx="609600" cy="1524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Ocean tides – due to the gravitational pull of the moon on large bodies of water</a:t>
            </a:r>
            <a:endParaRPr lang="en-US" dirty="0"/>
          </a:p>
        </p:txBody>
      </p:sp>
      <p:pic>
        <p:nvPicPr>
          <p:cNvPr id="4" name="irc_mi" descr="http://oceanlink.island.net/oinfo/tides/graph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4876800"/>
            <a:ext cx="4714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upload.wikimedia.org/wikipedia/commons/thumb/e/eb/Tide_overview.svg/300px-Tide_overview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617538"/>
            <a:ext cx="89439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On a carousel, where is the speed of the carousel the greatest?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04800" y="2057400"/>
            <a:ext cx="4114800" cy="441960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Close to the center</a:t>
            </a:r>
          </a:p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Midway between the center and the outside</a:t>
            </a:r>
          </a:p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Close to the outer horses</a:t>
            </a:r>
          </a:p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All move at the same speed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63490" name="Chart" r:id="rId6" imgW="4572000" imgH="5143470" progId="MSGraph.Chart.8">
              <p:embed followColorScheme="full"/>
            </p:oleObj>
          </a:graphicData>
        </a:graphic>
      </p:graphicFrame>
      <p:sp>
        <p:nvSpPr>
          <p:cNvPr id="8" name="TPPrompt" hidden="1"/>
          <p:cNvSpPr/>
          <p:nvPr>
            <p:custDataLst>
              <p:tags r:id="rId4"/>
            </p:custDataLst>
          </p:nvPr>
        </p:nvSpPr>
        <p:spPr bwMode="auto">
          <a:xfrm>
            <a:off x="3429000" y="6286500"/>
            <a:ext cx="2286000" cy="444500"/>
          </a:xfrm>
          <a:prstGeom prst="bevel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0" lang="en-US" b="1" i="0" u="none" strike="noStrike" cap="none" normalizeH="0" baseline="0" smtClean="0">
                <a:ln>
                  <a:noFill/>
                </a:ln>
                <a:effectLst/>
                <a:latin typeface="Garamond"/>
              </a:rPr>
              <a:t>Ans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Orbiting objects are in freefall</a:t>
            </a:r>
            <a:endParaRPr lang="en-US" dirty="0"/>
          </a:p>
        </p:txBody>
      </p:sp>
      <p:pic>
        <p:nvPicPr>
          <p:cNvPr id="6" name="Content Placeholder 3" descr="http://upload.wikimedia.org/wikipedia/commons/thumb/7/73/Newton_Cannon.svg/400px-Newton_Cannon.svg.pn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86000" y="2132012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Newton’s Law of Universal Gravitation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7315200" cy="4693920"/>
          </a:xfrm>
        </p:spPr>
        <p:txBody>
          <a:bodyPr>
            <a:normAutofit/>
          </a:bodyPr>
          <a:lstStyle/>
          <a:p>
            <a:r>
              <a:rPr lang="en-US" dirty="0" smtClean="0"/>
              <a:t> </a:t>
            </a:r>
          </a:p>
          <a:p>
            <a:endParaRPr lang="en-US" dirty="0" smtClean="0"/>
          </a:p>
          <a:p>
            <a:r>
              <a:rPr lang="en-US" dirty="0" smtClean="0"/>
              <a:t>According to Newton, the amount of gravity between two objects is affected by both </a:t>
            </a:r>
            <a:r>
              <a:rPr lang="en-US" b="1" dirty="0" smtClean="0"/>
              <a:t>mass (m)</a:t>
            </a:r>
            <a:r>
              <a:rPr lang="en-US" dirty="0" smtClean="0"/>
              <a:t> and </a:t>
            </a:r>
            <a:r>
              <a:rPr lang="en-US" b="1" dirty="0" smtClean="0"/>
              <a:t>distance between the centers of the objects (r)</a:t>
            </a:r>
          </a:p>
          <a:p>
            <a:r>
              <a:rPr lang="en-US" b="1" dirty="0" smtClean="0"/>
              <a:t>G – </a:t>
            </a:r>
            <a:r>
              <a:rPr lang="en-US" dirty="0" smtClean="0"/>
              <a:t>determined by Henry Cavendish, not Newton</a:t>
            </a:r>
          </a:p>
          <a:p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752600"/>
            <a:ext cx="2784852" cy="10953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Newton’s Law of Universal Gravitation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7315200" cy="4693920"/>
          </a:xfrm>
        </p:spPr>
        <p:txBody>
          <a:bodyPr>
            <a:normAutofit/>
          </a:bodyPr>
          <a:lstStyle/>
          <a:p>
            <a:r>
              <a:rPr lang="en-US" dirty="0" smtClean="0"/>
              <a:t> 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 = Newton’s Gravitational Constant</a:t>
            </a:r>
          </a:p>
          <a:p>
            <a:pPr>
              <a:buNone/>
            </a:pPr>
            <a:r>
              <a:rPr lang="en-US" dirty="0" smtClean="0"/>
              <a:t>                   </a:t>
            </a:r>
            <a:r>
              <a:rPr lang="en-US" b="1" dirty="0" smtClean="0"/>
              <a:t>6.673 x 10</a:t>
            </a:r>
            <a:r>
              <a:rPr lang="en-US" b="1" baseline="30000" dirty="0" smtClean="0"/>
              <a:t>-11  </a:t>
            </a:r>
            <a:r>
              <a:rPr lang="en-US" b="1" dirty="0" smtClean="0"/>
              <a:t> Nm</a:t>
            </a:r>
            <a:r>
              <a:rPr lang="en-US" b="1" baseline="30000" dirty="0" smtClean="0"/>
              <a:t>2</a:t>
            </a:r>
            <a:r>
              <a:rPr lang="en-US" b="1" dirty="0" smtClean="0"/>
              <a:t>/kg</a:t>
            </a:r>
            <a:r>
              <a:rPr lang="en-US" b="1" baseline="30000" dirty="0" smtClean="0"/>
              <a:t>2</a:t>
            </a:r>
          </a:p>
          <a:p>
            <a:r>
              <a:rPr lang="en-US" baseline="30000" dirty="0" smtClean="0"/>
              <a:t>  </a:t>
            </a:r>
            <a:r>
              <a:rPr lang="en-US" dirty="0" smtClean="0"/>
              <a:t> r = distance between center of      		objects in meters</a:t>
            </a:r>
          </a:p>
          <a:p>
            <a:r>
              <a:rPr lang="en-US" dirty="0" smtClean="0"/>
              <a:t>  m</a:t>
            </a:r>
            <a:r>
              <a:rPr lang="en-US" baseline="-25000" dirty="0" smtClean="0"/>
              <a:t>1</a:t>
            </a:r>
            <a:r>
              <a:rPr lang="en-US" dirty="0" smtClean="0"/>
              <a:t>  and m</a:t>
            </a:r>
            <a:r>
              <a:rPr lang="en-US" baseline="-25000" dirty="0" smtClean="0"/>
              <a:t>2 </a:t>
            </a:r>
            <a:r>
              <a:rPr lang="en-US" dirty="0" smtClean="0"/>
              <a:t>  = mass of objects (kg)</a:t>
            </a:r>
          </a:p>
          <a:p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133600"/>
            <a:ext cx="2784852" cy="10953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Square Law</a:t>
            </a:r>
            <a:endParaRPr lang="en-US" dirty="0"/>
          </a:p>
        </p:txBody>
      </p:sp>
      <p:pic>
        <p:nvPicPr>
          <p:cNvPr id="7" name="Content Placeholder 6" descr="zwaartekrachtswe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14878"/>
            <a:ext cx="8425158" cy="5014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Gravitational Force is a </a:t>
            </a:r>
            <a:r>
              <a:rPr lang="en-US" u="sng" dirty="0" smtClean="0"/>
              <a:t>field force</a:t>
            </a:r>
            <a:r>
              <a:rPr lang="en-US" dirty="0" smtClean="0"/>
              <a:t>.</a:t>
            </a:r>
          </a:p>
          <a:p>
            <a:r>
              <a:rPr lang="en-US" sz="2800" dirty="0" smtClean="0"/>
              <a:t>The vectors show gravitational force vectors within Earth’s gravitational field.</a:t>
            </a:r>
          </a:p>
          <a:p>
            <a:endParaRPr lang="en-US" dirty="0"/>
          </a:p>
        </p:txBody>
      </p:sp>
      <p:pic>
        <p:nvPicPr>
          <p:cNvPr id="4" name="irc_mi" descr="http://www.vias.org/physics/img/bk4_img_22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581400"/>
            <a:ext cx="31242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93037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If you fly from NYC (sea level) to Denver, your weight will … </a:t>
            </a:r>
            <a:r>
              <a:rPr lang="en-US" sz="2400" dirty="0" smtClean="0"/>
              <a:t>(assuming you do not eat, drink, excrete, …)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0574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Increase</a:t>
            </a:r>
          </a:p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Decrease </a:t>
            </a:r>
          </a:p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Stay the same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119810" name="Chart" r:id="rId6" imgW="4572000" imgH="5143470" progId="MSGraph.Chart.8">
              <p:embed followColorScheme="full"/>
            </p:oleObj>
          </a:graphicData>
        </a:graphic>
      </p:graphicFrame>
      <p:sp>
        <p:nvSpPr>
          <p:cNvPr id="6" name="CAI1"/>
          <p:cNvSpPr/>
          <p:nvPr>
            <p:custDataLst>
              <p:tags r:id="rId4"/>
            </p:custDataLst>
          </p:nvPr>
        </p:nvSpPr>
        <p:spPr bwMode="auto">
          <a:xfrm rot="10800000">
            <a:off x="81280" y="2747433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3400" y="990600"/>
            <a:ext cx="7793037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You travel to another planet that has twice the radius of Earth but is twice Earth’s mass.  Your weight on this planet compared to Earth is …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3400" y="21336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More</a:t>
            </a:r>
          </a:p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Less</a:t>
            </a:r>
          </a:p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The same</a:t>
            </a:r>
          </a:p>
          <a:p>
            <a:pPr marL="514350" indent="-514350">
              <a:buFont typeface="Wingdings" pitchFamily="1" charset="2"/>
              <a:buAutoNum type="arabicPeriod"/>
            </a:pPr>
            <a:r>
              <a:rPr lang="en-US" dirty="0" smtClean="0"/>
              <a:t>Unable to be determined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120834" name="Chart" r:id="rId6" imgW="4572000" imgH="5143470" progId="MSGraph.Chart.8">
              <p:embed followColorScheme="full"/>
            </p:oleObj>
          </a:graphicData>
        </a:graphic>
      </p:graphicFrame>
      <p:sp>
        <p:nvSpPr>
          <p:cNvPr id="6" name="CAI1"/>
          <p:cNvSpPr/>
          <p:nvPr>
            <p:custDataLst>
              <p:tags r:id="rId4"/>
            </p:custDataLst>
          </p:nvPr>
        </p:nvSpPr>
        <p:spPr bwMode="auto">
          <a:xfrm rot="10800000">
            <a:off x="157479" y="2823633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</a:t>
            </a:r>
            <a:endParaRPr lang="en-US" dirty="0"/>
          </a:p>
        </p:txBody>
      </p:sp>
      <p:sp>
        <p:nvSpPr>
          <p:cNvPr id="638982" name="Rectangle 6"/>
          <p:cNvSpPr>
            <a:spLocks noChangeArrowheads="1"/>
          </p:cNvSpPr>
          <p:nvPr/>
        </p:nvSpPr>
        <p:spPr bwMode="auto">
          <a:xfrm>
            <a:off x="3738563" y="928688"/>
            <a:ext cx="5216525" cy="538003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34902"/>
                  <a:invGamma/>
                  <a:alpha val="96001"/>
                </a:schemeClr>
              </a:gs>
              <a:gs pos="100000">
                <a:schemeClr val="accent1">
                  <a:alpha val="92999"/>
                </a:schemeClr>
              </a:gs>
            </a:gsLst>
            <a:lin ang="5400000" scaled="1"/>
          </a:gra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314825" y="1325563"/>
            <a:ext cx="1855788" cy="2173287"/>
            <a:chOff x="2710" y="1335"/>
            <a:chExt cx="1440" cy="1632"/>
          </a:xfrm>
        </p:grpSpPr>
        <p:pic>
          <p:nvPicPr>
            <p:cNvPr id="638983" name="Picture 7" descr="hand holding a wrenc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0" y="1335"/>
              <a:ext cx="1440" cy="1632"/>
            </a:xfrm>
            <a:prstGeom prst="rect">
              <a:avLst/>
            </a:prstGeom>
            <a:noFill/>
          </p:spPr>
        </p:pic>
        <p:pic>
          <p:nvPicPr>
            <p:cNvPr id="638984" name="Picture 8" descr="Nu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84573">
              <a:off x="3921" y="1392"/>
              <a:ext cx="200" cy="178"/>
            </a:xfrm>
            <a:prstGeom prst="rect">
              <a:avLst/>
            </a:prstGeom>
            <a:noFill/>
          </p:spPr>
        </p:pic>
        <p:sp>
          <p:nvSpPr>
            <p:cNvPr id="638985" name="Oval 9" descr="Dark downward diagonal"/>
            <p:cNvSpPr>
              <a:spLocks noChangeArrowheads="1"/>
            </p:cNvSpPr>
            <p:nvPr/>
          </p:nvSpPr>
          <p:spPr bwMode="auto">
            <a:xfrm rot="485744">
              <a:off x="3972" y="1432"/>
              <a:ext cx="110" cy="101"/>
            </a:xfrm>
            <a:prstGeom prst="ellipse">
              <a:avLst/>
            </a:prstGeom>
            <a:pattFill prst="dkDnDiag">
              <a:fgClr>
                <a:srgbClr val="66FF33"/>
              </a:fgClr>
              <a:bgClr>
                <a:schemeClr val="accent1"/>
              </a:bgClr>
            </a:patt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638987" name="Picture 11" descr="pneumatic wren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52575"/>
            <a:ext cx="1654175" cy="1771650"/>
          </a:xfrm>
          <a:prstGeom prst="rect">
            <a:avLst/>
          </a:prstGeom>
          <a:noFill/>
        </p:spPr>
      </p:pic>
      <p:pic>
        <p:nvPicPr>
          <p:cNvPr id="638988" name="Picture 12" descr="torque wrench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91266">
            <a:off x="4576763" y="3409950"/>
            <a:ext cx="1657350" cy="2590800"/>
          </a:xfrm>
          <a:prstGeom prst="rect">
            <a:avLst/>
          </a:prstGeom>
          <a:noFill/>
        </p:spPr>
      </p:pic>
      <p:pic>
        <p:nvPicPr>
          <p:cNvPr id="638989" name="Picture 13" descr="t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9113" y="4003675"/>
            <a:ext cx="1793875" cy="15541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Definition of Torque</a:t>
            </a: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1130300" y="2011789"/>
            <a:ext cx="6859588" cy="83099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l"/>
            <a:r>
              <a:rPr kumimoji="0" lang="en-US" dirty="0">
                <a:solidFill>
                  <a:srgbClr val="0070C0"/>
                </a:solidFill>
              </a:rPr>
              <a:t>Torque</a:t>
            </a:r>
            <a:r>
              <a:rPr kumimoji="0" lang="en-US" dirty="0"/>
              <a:t> is defined as the tendency to produce a change in rotational motion.</a:t>
            </a:r>
          </a:p>
        </p:txBody>
      </p:sp>
      <p:graphicFrame>
        <p:nvGraphicFramePr>
          <p:cNvPr id="603141" name="Object 5"/>
          <p:cNvGraphicFramePr>
            <a:graphicFrameLocks noChangeAspect="1"/>
          </p:cNvGraphicFramePr>
          <p:nvPr/>
        </p:nvGraphicFramePr>
        <p:xfrm>
          <a:off x="4646613" y="4252913"/>
          <a:ext cx="3076575" cy="1497012"/>
        </p:xfrm>
        <a:graphic>
          <a:graphicData uri="http://schemas.openxmlformats.org/presentationml/2006/ole">
            <p:oleObj spid="_x0000_s105474" name="Clip" r:id="rId5" imgW="4588560" imgH="2233080" progId="">
              <p:embed/>
            </p:oleObj>
          </a:graphicData>
        </a:graphic>
      </p:graphicFrame>
      <p:graphicFrame>
        <p:nvGraphicFramePr>
          <p:cNvPr id="603156" name="Object 20"/>
          <p:cNvGraphicFramePr>
            <a:graphicFrameLocks noChangeAspect="1"/>
          </p:cNvGraphicFramePr>
          <p:nvPr/>
        </p:nvGraphicFramePr>
        <p:xfrm>
          <a:off x="2212975" y="3994150"/>
          <a:ext cx="1512888" cy="1849438"/>
        </p:xfrm>
        <a:graphic>
          <a:graphicData uri="http://schemas.openxmlformats.org/presentationml/2006/ole">
            <p:oleObj spid="_x0000_s105475" name="Clip" r:id="rId6" imgW="1513080" imgH="185040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3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8" grpId="0" autoUpdateAnimBg="0"/>
      <p:bldP spid="603139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543800" cy="1143000"/>
          </a:xfrm>
        </p:spPr>
        <p:txBody>
          <a:bodyPr/>
          <a:lstStyle/>
          <a:p>
            <a:pPr algn="ctr"/>
            <a:r>
              <a:rPr lang="en-US" sz="3200"/>
              <a:t>Torque is Determined by Three Factors:</a:t>
            </a:r>
            <a:endParaRPr lang="en-US"/>
          </a:p>
        </p:txBody>
      </p:sp>
      <p:sp>
        <p:nvSpPr>
          <p:cNvPr id="605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43000" y="1371600"/>
            <a:ext cx="7620000" cy="2286000"/>
          </a:xfrm>
          <a:solidFill>
            <a:schemeClr val="accent2"/>
          </a:solidFill>
          <a:ln w="38100">
            <a:solidFill>
              <a:schemeClr val="accent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magnitude</a:t>
            </a:r>
            <a:r>
              <a:rPr lang="en-US" dirty="0"/>
              <a:t> of the applied force.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direction</a:t>
            </a:r>
            <a:r>
              <a:rPr lang="en-US" dirty="0"/>
              <a:t> of the applied force.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location</a:t>
            </a:r>
            <a:r>
              <a:rPr lang="en-US" dirty="0"/>
              <a:t> of the applied force.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3733800"/>
            <a:ext cx="8229600" cy="2286000"/>
            <a:chOff x="384" y="2448"/>
            <a:chExt cx="5184" cy="144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024" y="2448"/>
              <a:ext cx="2544" cy="1440"/>
              <a:chOff x="2880" y="2448"/>
              <a:chExt cx="2544" cy="1440"/>
            </a:xfrm>
          </p:grpSpPr>
          <p:sp>
            <p:nvSpPr>
              <p:cNvPr id="605190" name="Rectangle 6"/>
              <p:cNvSpPr>
                <a:spLocks noChangeArrowheads="1"/>
              </p:cNvSpPr>
              <p:nvPr/>
            </p:nvSpPr>
            <p:spPr bwMode="auto">
              <a:xfrm>
                <a:off x="2880" y="2448"/>
                <a:ext cx="2544" cy="14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605191" name="Object 7"/>
              <p:cNvGraphicFramePr>
                <a:graphicFrameLocks noChangeAspect="1"/>
              </p:cNvGraphicFramePr>
              <p:nvPr/>
            </p:nvGraphicFramePr>
            <p:xfrm>
              <a:off x="3312" y="2880"/>
              <a:ext cx="1008" cy="804"/>
            </p:xfrm>
            <a:graphic>
              <a:graphicData uri="http://schemas.openxmlformats.org/presentationml/2006/ole">
                <p:oleObj spid="_x0000_s106500" name="Clip" r:id="rId6" imgW="495360" imgH="396360" progId="">
                  <p:embed/>
                </p:oleObj>
              </a:graphicData>
            </a:graphic>
          </p:graphicFrame>
          <p:sp>
            <p:nvSpPr>
              <p:cNvPr id="605192" name="AutoShape 8"/>
              <p:cNvSpPr>
                <a:spLocks noChangeArrowheads="1"/>
              </p:cNvSpPr>
              <p:nvPr/>
            </p:nvSpPr>
            <p:spPr bwMode="auto">
              <a:xfrm>
                <a:off x="3360" y="3504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4224" y="2976"/>
                <a:ext cx="672" cy="432"/>
                <a:chOff x="4224" y="2976"/>
                <a:chExt cx="672" cy="432"/>
              </a:xfrm>
            </p:grpSpPr>
            <p:sp>
              <p:nvSpPr>
                <p:cNvPr id="605194" name="Line 10"/>
                <p:cNvSpPr>
                  <a:spLocks noChangeShapeType="1"/>
                </p:cNvSpPr>
                <p:nvPr/>
              </p:nvSpPr>
              <p:spPr bwMode="auto">
                <a:xfrm>
                  <a:off x="4224" y="297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519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72" y="3120"/>
                  <a:ext cx="62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r>
                    <a:rPr kumimoji="0" lang="en-US" sz="2400" i="0">
                      <a:solidFill>
                        <a:srgbClr val="000000"/>
                      </a:solidFill>
                    </a:rPr>
                    <a:t>20 N</a:t>
                  </a:r>
                  <a:endParaRPr kumimoji="0"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05196" name="Text Box 12"/>
              <p:cNvSpPr txBox="1">
                <a:spLocks noChangeArrowheads="1"/>
              </p:cNvSpPr>
              <p:nvPr/>
            </p:nvSpPr>
            <p:spPr bwMode="auto">
              <a:xfrm>
                <a:off x="3120" y="2496"/>
                <a:ext cx="21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kumimoji="0" lang="en-US" sz="2400">
                    <a:solidFill>
                      <a:srgbClr val="000000"/>
                    </a:solidFill>
                  </a:rPr>
                  <a:t>Magnitude of force</a:t>
                </a:r>
                <a:endParaRPr kumimoji="0" lang="en-US"/>
              </a:p>
            </p:txBody>
          </p: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4224" y="3264"/>
                <a:ext cx="672" cy="432"/>
                <a:chOff x="4224" y="2976"/>
                <a:chExt cx="672" cy="432"/>
              </a:xfrm>
            </p:grpSpPr>
            <p:sp>
              <p:nvSpPr>
                <p:cNvPr id="605198" name="Line 14"/>
                <p:cNvSpPr>
                  <a:spLocks noChangeShapeType="1"/>
                </p:cNvSpPr>
                <p:nvPr/>
              </p:nvSpPr>
              <p:spPr bwMode="auto">
                <a:xfrm>
                  <a:off x="4224" y="297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519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272" y="3120"/>
                  <a:ext cx="62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r>
                    <a:rPr kumimoji="0" lang="en-US" sz="2400" i="0">
                      <a:solidFill>
                        <a:srgbClr val="000000"/>
                      </a:solidFill>
                    </a:rPr>
                    <a:t>40 N</a:t>
                  </a:r>
                  <a:endParaRPr kumimoji="0"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384" y="2448"/>
              <a:ext cx="2544" cy="1440"/>
              <a:chOff x="384" y="2448"/>
              <a:chExt cx="2544" cy="1440"/>
            </a:xfrm>
          </p:grpSpPr>
          <p:sp>
            <p:nvSpPr>
              <p:cNvPr id="605201" name="Rectangle 17"/>
              <p:cNvSpPr>
                <a:spLocks noChangeArrowheads="1"/>
              </p:cNvSpPr>
              <p:nvPr/>
            </p:nvSpPr>
            <p:spPr bwMode="auto">
              <a:xfrm>
                <a:off x="384" y="2448"/>
                <a:ext cx="2544" cy="14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5202" name="Text Box 18"/>
              <p:cNvSpPr txBox="1">
                <a:spLocks noChangeArrowheads="1"/>
              </p:cNvSpPr>
              <p:nvPr/>
            </p:nvSpPr>
            <p:spPr bwMode="auto">
              <a:xfrm>
                <a:off x="480" y="2544"/>
                <a:ext cx="2352" cy="1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kumimoji="0" lang="en-US" sz="3200">
                    <a:solidFill>
                      <a:srgbClr val="000000"/>
                    </a:solidFill>
                    <a:latin typeface="Times New Roman" pitchFamily="18" charset="0"/>
                  </a:rPr>
                  <a:t>The </a:t>
                </a:r>
                <a:r>
                  <a:rPr kumimoji="0" lang="en-US" sz="3200" i="0">
                    <a:solidFill>
                      <a:srgbClr val="000000"/>
                    </a:solidFill>
                    <a:latin typeface="Times New Roman" pitchFamily="18" charset="0"/>
                  </a:rPr>
                  <a:t>40-N</a:t>
                </a:r>
                <a:r>
                  <a:rPr kumimoji="0" lang="en-US" sz="3200">
                    <a:solidFill>
                      <a:srgbClr val="000000"/>
                    </a:solidFill>
                    <a:latin typeface="Times New Roman" pitchFamily="18" charset="0"/>
                  </a:rPr>
                  <a:t> force produces twice the torque as does  the </a:t>
                </a:r>
                <a:r>
                  <a:rPr kumimoji="0" lang="en-US" sz="3200" i="0">
                    <a:solidFill>
                      <a:srgbClr val="000000"/>
                    </a:solidFill>
                    <a:latin typeface="Times New Roman" pitchFamily="18" charset="0"/>
                  </a:rPr>
                  <a:t>20-N</a:t>
                </a:r>
                <a:r>
                  <a:rPr kumimoji="0" lang="en-US" sz="3200">
                    <a:solidFill>
                      <a:srgbClr val="000000"/>
                    </a:solidFill>
                    <a:latin typeface="Times New Roman" pitchFamily="18" charset="0"/>
                  </a:rPr>
                  <a:t> force.</a:t>
                </a:r>
                <a:endParaRPr kumimoji="0" lang="en-US"/>
              </a:p>
            </p:txBody>
          </p:sp>
        </p:grp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85800" y="3733800"/>
            <a:ext cx="8229600" cy="2286000"/>
            <a:chOff x="432" y="1344"/>
            <a:chExt cx="5184" cy="1440"/>
          </a:xfrm>
        </p:grpSpPr>
        <p:sp>
          <p:nvSpPr>
            <p:cNvPr id="605204" name="Rectangle 20"/>
            <p:cNvSpPr>
              <a:spLocks noChangeArrowheads="1"/>
            </p:cNvSpPr>
            <p:nvPr/>
          </p:nvSpPr>
          <p:spPr bwMode="auto">
            <a:xfrm>
              <a:off x="432" y="1344"/>
              <a:ext cx="2544" cy="14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5205" name="Text Box 21"/>
            <p:cNvSpPr txBox="1">
              <a:spLocks noChangeArrowheads="1"/>
            </p:cNvSpPr>
            <p:nvPr/>
          </p:nvSpPr>
          <p:spPr bwMode="auto">
            <a:xfrm>
              <a:off x="528" y="1440"/>
              <a:ext cx="2352" cy="1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0" lang="en-US" sz="3200">
                  <a:solidFill>
                    <a:srgbClr val="000000"/>
                  </a:solidFill>
                  <a:latin typeface="Times New Roman" pitchFamily="18" charset="0"/>
                </a:rPr>
                <a:t>Each of the </a:t>
              </a:r>
              <a:r>
                <a:rPr kumimoji="0" lang="en-US" sz="3200" i="0">
                  <a:solidFill>
                    <a:srgbClr val="000000"/>
                  </a:solidFill>
                  <a:latin typeface="Times New Roman" pitchFamily="18" charset="0"/>
                </a:rPr>
                <a:t>20-N </a:t>
              </a:r>
              <a:r>
                <a:rPr kumimoji="0" lang="en-US" sz="3200">
                  <a:solidFill>
                    <a:srgbClr val="000000"/>
                  </a:solidFill>
                  <a:latin typeface="Times New Roman" pitchFamily="18" charset="0"/>
                </a:rPr>
                <a:t>forces has a different torque due to the direction of force</a:t>
              </a:r>
              <a:r>
                <a:rPr kumimoji="0" lang="en-US" sz="3200" i="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kumimoji="0" lang="en-US"/>
            </a:p>
          </p:txBody>
        </p: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3072" y="1344"/>
              <a:ext cx="2544" cy="1440"/>
              <a:chOff x="3072" y="1344"/>
              <a:chExt cx="2544" cy="1440"/>
            </a:xfrm>
          </p:grpSpPr>
          <p:sp>
            <p:nvSpPr>
              <p:cNvPr id="605207" name="Rectangle 23"/>
              <p:cNvSpPr>
                <a:spLocks noChangeArrowheads="1"/>
              </p:cNvSpPr>
              <p:nvPr/>
            </p:nvSpPr>
            <p:spPr bwMode="auto">
              <a:xfrm>
                <a:off x="3072" y="1344"/>
                <a:ext cx="2544" cy="14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5208" name="Line 24"/>
              <p:cNvSpPr>
                <a:spLocks noChangeShapeType="1"/>
              </p:cNvSpPr>
              <p:nvPr/>
            </p:nvSpPr>
            <p:spPr bwMode="auto">
              <a:xfrm>
                <a:off x="4464" y="2016"/>
                <a:ext cx="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605209" name="Object 25"/>
              <p:cNvGraphicFramePr>
                <a:graphicFrameLocks noChangeAspect="1"/>
              </p:cNvGraphicFramePr>
              <p:nvPr/>
            </p:nvGraphicFramePr>
            <p:xfrm>
              <a:off x="3552" y="1872"/>
              <a:ext cx="1008" cy="804"/>
            </p:xfrm>
            <a:graphic>
              <a:graphicData uri="http://schemas.openxmlformats.org/presentationml/2006/ole">
                <p:oleObj spid="_x0000_s106499" name="Clip" r:id="rId7" imgW="495360" imgH="396360" progId="">
                  <p:embed/>
                </p:oleObj>
              </a:graphicData>
            </a:graphic>
          </p:graphicFrame>
          <p:sp>
            <p:nvSpPr>
              <p:cNvPr id="605210" name="AutoShape 26"/>
              <p:cNvSpPr>
                <a:spLocks noChangeArrowheads="1"/>
              </p:cNvSpPr>
              <p:nvPr/>
            </p:nvSpPr>
            <p:spPr bwMode="auto">
              <a:xfrm>
                <a:off x="3600" y="2496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5211" name="Text Box 27"/>
              <p:cNvSpPr txBox="1">
                <a:spLocks noChangeArrowheads="1"/>
              </p:cNvSpPr>
              <p:nvPr/>
            </p:nvSpPr>
            <p:spPr bwMode="auto">
              <a:xfrm>
                <a:off x="4368" y="2448"/>
                <a:ext cx="6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kumimoji="0" lang="en-US" sz="2400" i="0">
                    <a:solidFill>
                      <a:srgbClr val="000000"/>
                    </a:solidFill>
                  </a:rPr>
                  <a:t>20 N</a:t>
                </a:r>
                <a:endParaRPr kumimoji="0"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5212" name="Text Box 2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1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kumimoji="0" lang="en-US" sz="2400">
                    <a:solidFill>
                      <a:srgbClr val="000000"/>
                    </a:solidFill>
                  </a:rPr>
                  <a:t>Direction of Force</a:t>
                </a:r>
                <a:endParaRPr kumimoji="0" lang="en-US"/>
              </a:p>
            </p:txBody>
          </p:sp>
          <p:sp>
            <p:nvSpPr>
              <p:cNvPr id="605213" name="Line 29"/>
              <p:cNvSpPr>
                <a:spLocks noChangeShapeType="1"/>
              </p:cNvSpPr>
              <p:nvPr/>
            </p:nvSpPr>
            <p:spPr bwMode="auto">
              <a:xfrm>
                <a:off x="4464" y="1920"/>
                <a:ext cx="336" cy="4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5214" name="Line 30"/>
              <p:cNvSpPr>
                <a:spLocks noChangeShapeType="1"/>
              </p:cNvSpPr>
              <p:nvPr/>
            </p:nvSpPr>
            <p:spPr bwMode="auto">
              <a:xfrm flipH="1" flipV="1">
                <a:off x="3936" y="1824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5215" name="Text Box 31"/>
              <p:cNvSpPr txBox="1">
                <a:spLocks noChangeArrowheads="1"/>
              </p:cNvSpPr>
              <p:nvPr/>
            </p:nvSpPr>
            <p:spPr bwMode="auto">
              <a:xfrm>
                <a:off x="3408" y="1776"/>
                <a:ext cx="6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kumimoji="0" lang="en-US" sz="2400" i="0">
                    <a:solidFill>
                      <a:srgbClr val="000000"/>
                    </a:solidFill>
                  </a:rPr>
                  <a:t>20 N</a:t>
                </a:r>
                <a:endParaRPr kumimoji="0"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5216" name="Text Box 32"/>
              <p:cNvSpPr txBox="1">
                <a:spLocks noChangeArrowheads="1"/>
              </p:cNvSpPr>
              <p:nvPr/>
            </p:nvSpPr>
            <p:spPr bwMode="auto">
              <a:xfrm>
                <a:off x="4128" y="21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kumimoji="0" lang="en-US" sz="24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kumimoji="0" lang="en-US">
                  <a:latin typeface="Symbol" pitchFamily="18" charset="2"/>
                </a:endParaRPr>
              </a:p>
            </p:txBody>
          </p:sp>
          <p:sp>
            <p:nvSpPr>
              <p:cNvPr id="605217" name="Text Box 33"/>
              <p:cNvSpPr txBox="1">
                <a:spLocks noChangeArrowheads="1"/>
              </p:cNvSpPr>
              <p:nvPr/>
            </p:nvSpPr>
            <p:spPr bwMode="auto">
              <a:xfrm>
                <a:off x="3984" y="182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kumimoji="0" lang="en-US" sz="24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kumimoji="0" lang="en-US">
                  <a:latin typeface="Symbol" pitchFamily="18" charset="2"/>
                </a:endParaRPr>
              </a:p>
            </p:txBody>
          </p:sp>
          <p:sp>
            <p:nvSpPr>
              <p:cNvPr id="605218" name="Text Box 34"/>
              <p:cNvSpPr txBox="1">
                <a:spLocks noChangeArrowheads="1"/>
              </p:cNvSpPr>
              <p:nvPr/>
            </p:nvSpPr>
            <p:spPr bwMode="auto">
              <a:xfrm>
                <a:off x="4752" y="2064"/>
                <a:ext cx="6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kumimoji="0" lang="en-US" sz="2400" i="0">
                    <a:solidFill>
                      <a:srgbClr val="000000"/>
                    </a:solidFill>
                  </a:rPr>
                  <a:t>20 N</a:t>
                </a:r>
                <a:endParaRPr kumimoji="0"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685800" y="3733800"/>
            <a:ext cx="8229600" cy="2286000"/>
            <a:chOff x="432" y="2880"/>
            <a:chExt cx="5184" cy="1440"/>
          </a:xfrm>
        </p:grpSpPr>
        <p:sp>
          <p:nvSpPr>
            <p:cNvPr id="605220" name="Rectangle 36"/>
            <p:cNvSpPr>
              <a:spLocks noChangeArrowheads="1"/>
            </p:cNvSpPr>
            <p:nvPr/>
          </p:nvSpPr>
          <p:spPr bwMode="auto">
            <a:xfrm>
              <a:off x="3072" y="2880"/>
              <a:ext cx="2544" cy="14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605221" name="Object 37"/>
            <p:cNvGraphicFramePr>
              <a:graphicFrameLocks noChangeAspect="1"/>
            </p:cNvGraphicFramePr>
            <p:nvPr/>
          </p:nvGraphicFramePr>
          <p:xfrm>
            <a:off x="3504" y="3264"/>
            <a:ext cx="1008" cy="804"/>
          </p:xfrm>
          <a:graphic>
            <a:graphicData uri="http://schemas.openxmlformats.org/presentationml/2006/ole">
              <p:oleObj spid="_x0000_s106498" name="Clip" r:id="rId8" imgW="495360" imgH="396360" progId="">
                <p:embed/>
              </p:oleObj>
            </a:graphicData>
          </a:graphic>
        </p:graphicFrame>
        <p:sp>
          <p:nvSpPr>
            <p:cNvPr id="605222" name="AutoShape 38"/>
            <p:cNvSpPr>
              <a:spLocks noChangeArrowheads="1"/>
            </p:cNvSpPr>
            <p:nvPr/>
          </p:nvSpPr>
          <p:spPr bwMode="auto">
            <a:xfrm>
              <a:off x="3552" y="3888"/>
              <a:ext cx="96" cy="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5223" name="Text Box 39"/>
            <p:cNvSpPr txBox="1">
              <a:spLocks noChangeArrowheads="1"/>
            </p:cNvSpPr>
            <p:nvPr/>
          </p:nvSpPr>
          <p:spPr bwMode="auto">
            <a:xfrm>
              <a:off x="4656" y="3552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0" lang="en-US" sz="2400" i="0">
                  <a:solidFill>
                    <a:srgbClr val="000000"/>
                  </a:solidFill>
                </a:rPr>
                <a:t>20 N</a:t>
              </a:r>
              <a:endParaRPr kumimoji="0" lang="en-US" sz="2400">
                <a:solidFill>
                  <a:srgbClr val="000000"/>
                </a:solidFill>
              </a:endParaRPr>
            </a:p>
          </p:txBody>
        </p:sp>
        <p:sp>
          <p:nvSpPr>
            <p:cNvPr id="605224" name="Text Box 40"/>
            <p:cNvSpPr txBox="1">
              <a:spLocks noChangeArrowheads="1"/>
            </p:cNvSpPr>
            <p:nvPr/>
          </p:nvSpPr>
          <p:spPr bwMode="auto">
            <a:xfrm>
              <a:off x="3312" y="2928"/>
              <a:ext cx="21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0" lang="en-US" sz="2400">
                  <a:solidFill>
                    <a:srgbClr val="000000"/>
                  </a:solidFill>
                </a:rPr>
                <a:t>Location of force</a:t>
              </a:r>
              <a:endParaRPr kumimoji="0" lang="en-US"/>
            </a:p>
          </p:txBody>
        </p:sp>
        <p:sp>
          <p:nvSpPr>
            <p:cNvPr id="605225" name="Rectangle 41"/>
            <p:cNvSpPr>
              <a:spLocks noChangeArrowheads="1"/>
            </p:cNvSpPr>
            <p:nvPr/>
          </p:nvSpPr>
          <p:spPr bwMode="auto">
            <a:xfrm>
              <a:off x="432" y="2880"/>
              <a:ext cx="2544" cy="14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5226" name="Text Box 42"/>
            <p:cNvSpPr txBox="1">
              <a:spLocks noChangeArrowheads="1"/>
            </p:cNvSpPr>
            <p:nvPr/>
          </p:nvSpPr>
          <p:spPr bwMode="auto">
            <a:xfrm>
              <a:off x="528" y="3072"/>
              <a:ext cx="2352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0" lang="en-US" sz="3200">
                  <a:solidFill>
                    <a:srgbClr val="000000"/>
                  </a:solidFill>
                  <a:latin typeface="Times New Roman" pitchFamily="18" charset="0"/>
                </a:rPr>
                <a:t>The forces nearer the end of the wrench have greater torques.</a:t>
              </a:r>
              <a:endParaRPr kumimoji="0" lang="en-US"/>
            </a:p>
          </p:txBody>
        </p:sp>
        <p:sp>
          <p:nvSpPr>
            <p:cNvPr id="605227" name="Line 43"/>
            <p:cNvSpPr>
              <a:spLocks noChangeShapeType="1"/>
            </p:cNvSpPr>
            <p:nvPr/>
          </p:nvSpPr>
          <p:spPr bwMode="auto">
            <a:xfrm>
              <a:off x="4416" y="3408"/>
              <a:ext cx="192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5228" name="Line 44"/>
            <p:cNvSpPr>
              <a:spLocks noChangeShapeType="1"/>
            </p:cNvSpPr>
            <p:nvPr/>
          </p:nvSpPr>
          <p:spPr bwMode="auto">
            <a:xfrm>
              <a:off x="3984" y="3744"/>
              <a:ext cx="192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5229" name="Text Box 45"/>
            <p:cNvSpPr txBox="1">
              <a:spLocks noChangeArrowheads="1"/>
            </p:cNvSpPr>
            <p:nvPr/>
          </p:nvSpPr>
          <p:spPr bwMode="auto">
            <a:xfrm>
              <a:off x="4080" y="398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0" lang="en-US" sz="2400" i="0">
                  <a:solidFill>
                    <a:srgbClr val="000000"/>
                  </a:solidFill>
                </a:rPr>
                <a:t>20 N</a:t>
              </a:r>
              <a:endParaRPr kumimoji="0" lang="en-US" sz="2400">
                <a:solidFill>
                  <a:srgbClr val="000000"/>
                </a:solidFill>
              </a:endParaRPr>
            </a:p>
          </p:txBody>
        </p:sp>
        <p:sp>
          <p:nvSpPr>
            <p:cNvPr id="605230" name="Line 46"/>
            <p:cNvSpPr>
              <a:spLocks noChangeShapeType="1"/>
            </p:cNvSpPr>
            <p:nvPr/>
          </p:nvSpPr>
          <p:spPr bwMode="auto">
            <a:xfrm>
              <a:off x="4224" y="3600"/>
              <a:ext cx="192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5231" name="Text Box 47"/>
            <p:cNvSpPr txBox="1">
              <a:spLocks noChangeArrowheads="1"/>
            </p:cNvSpPr>
            <p:nvPr/>
          </p:nvSpPr>
          <p:spPr bwMode="auto">
            <a:xfrm>
              <a:off x="4368" y="374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0" lang="en-US" sz="2400" i="0">
                  <a:solidFill>
                    <a:srgbClr val="000000"/>
                  </a:solidFill>
                </a:rPr>
                <a:t>20 N</a:t>
              </a:r>
              <a:endParaRPr kumimoji="0" lang="en-US" sz="2400">
                <a:solidFill>
                  <a:srgbClr val="000000"/>
                </a:solidFill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5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51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51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6" grpId="0" autoUpdateAnimBg="0"/>
      <p:bldP spid="605187" grpId="0" build="p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Angular Displacement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Axis of rotation is the center of the disk</a:t>
            </a:r>
          </a:p>
          <a:p>
            <a:pPr eaLnBrk="1" hangingPunct="1"/>
            <a:r>
              <a:rPr lang="en-US" sz="2800" dirty="0" smtClean="0"/>
              <a:t>Need a fixed </a:t>
            </a:r>
            <a:r>
              <a:rPr lang="en-US" sz="2800" b="1" dirty="0" smtClean="0"/>
              <a:t>reference line </a:t>
            </a:r>
            <a:r>
              <a:rPr lang="en-US" sz="2800" dirty="0" smtClean="0"/>
              <a:t>– similar to a reference point in linear motion</a:t>
            </a:r>
          </a:p>
        </p:txBody>
      </p:sp>
      <p:pic>
        <p:nvPicPr>
          <p:cNvPr id="23556" name="Picture 7" descr="07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5813"/>
            <a:ext cx="2836863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315200" cy="1143000"/>
          </a:xfrm>
        </p:spPr>
        <p:txBody>
          <a:bodyPr/>
          <a:lstStyle/>
          <a:p>
            <a:pPr algn="ctr"/>
            <a:r>
              <a:rPr lang="en-US"/>
              <a:t>Units for Torque</a:t>
            </a:r>
          </a:p>
        </p:txBody>
      </p:sp>
      <p:sp>
        <p:nvSpPr>
          <p:cNvPr id="606211" name="Text Box 3"/>
          <p:cNvSpPr txBox="1">
            <a:spLocks noChangeArrowheads="1"/>
          </p:cNvSpPr>
          <p:nvPr/>
        </p:nvSpPr>
        <p:spPr bwMode="auto">
          <a:xfrm>
            <a:off x="1066800" y="1676400"/>
            <a:ext cx="7391400" cy="120032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r>
              <a:rPr kumimoji="0" lang="en-US" dirty="0"/>
              <a:t>Torque is proportional to the magnitude of </a:t>
            </a:r>
            <a:r>
              <a:rPr kumimoji="0" lang="en-US" dirty="0">
                <a:solidFill>
                  <a:srgbClr val="FF0000"/>
                </a:solidFill>
              </a:rPr>
              <a:t>F</a:t>
            </a:r>
            <a:r>
              <a:rPr kumimoji="0" lang="en-US" dirty="0">
                <a:solidFill>
                  <a:srgbClr val="FFFF99"/>
                </a:solidFill>
              </a:rPr>
              <a:t> </a:t>
            </a:r>
            <a:r>
              <a:rPr kumimoji="0" lang="en-US" dirty="0"/>
              <a:t>and to the distance </a:t>
            </a:r>
            <a:r>
              <a:rPr kumimoji="0" lang="en-US" dirty="0">
                <a:solidFill>
                  <a:srgbClr val="FF0000"/>
                </a:solidFill>
              </a:rPr>
              <a:t>r</a:t>
            </a:r>
            <a:r>
              <a:rPr kumimoji="0" lang="en-US" dirty="0">
                <a:solidFill>
                  <a:srgbClr val="FFFF99"/>
                </a:solidFill>
              </a:rPr>
              <a:t> </a:t>
            </a:r>
            <a:r>
              <a:rPr kumimoji="0" lang="en-US" dirty="0"/>
              <a:t>from the axis. </a:t>
            </a:r>
            <a:r>
              <a:rPr kumimoji="0" lang="en-US" dirty="0" smtClean="0"/>
              <a:t>Thus,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= Fr</a:t>
            </a:r>
            <a:endParaRPr lang="en-US" dirty="0" smtClean="0">
              <a:latin typeface="Symbol" pitchFamily="18" charset="2"/>
            </a:endParaRPr>
          </a:p>
          <a:p>
            <a:pPr algn="l"/>
            <a:r>
              <a:rPr lang="en-US" dirty="0" smtClean="0"/>
              <a:t> </a:t>
            </a:r>
            <a:endParaRPr kumimoji="0" lang="en-US" dirty="0"/>
          </a:p>
        </p:txBody>
      </p:sp>
      <p:sp>
        <p:nvSpPr>
          <p:cNvPr id="606212" name="Text Box 4"/>
          <p:cNvSpPr txBox="1">
            <a:spLocks noChangeArrowheads="1"/>
          </p:cNvSpPr>
          <p:nvPr/>
        </p:nvSpPr>
        <p:spPr bwMode="auto">
          <a:xfrm>
            <a:off x="1981200" y="3124200"/>
            <a:ext cx="1752600" cy="6508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91440" bIns="91440" anchor="ctr">
            <a:spAutoFit/>
          </a:bodyPr>
          <a:lstStyle/>
          <a:p>
            <a:r>
              <a:rPr kumimoji="0" lang="en-US" dirty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kumimoji="0" lang="en-US" dirty="0">
                <a:solidFill>
                  <a:srgbClr val="000000"/>
                </a:solidFill>
                <a:latin typeface="Times New Roman" pitchFamily="18" charset="0"/>
              </a:rPr>
              <a:t> = Fr</a:t>
            </a:r>
            <a:endParaRPr kumimoji="0" lang="en-US" dirty="0">
              <a:latin typeface="Symbol" pitchFamily="18" charset="2"/>
            </a:endParaRP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4191000" y="3244205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en-US" dirty="0"/>
              <a:t>Units:  </a:t>
            </a:r>
            <a:r>
              <a:rPr kumimoji="0" lang="en-US" i="0" dirty="0" err="1">
                <a:solidFill>
                  <a:srgbClr val="FF0000"/>
                </a:solidFill>
              </a:rPr>
              <a:t>N</a:t>
            </a:r>
            <a:r>
              <a:rPr kumimoji="0" lang="en-US" i="0" dirty="0" err="1">
                <a:solidFill>
                  <a:srgbClr val="FF0000"/>
                </a:solidFill>
                <a:sym typeface="Symbol" pitchFamily="18" charset="2"/>
              </a:rPr>
              <a:t></a:t>
            </a:r>
            <a:r>
              <a:rPr kumimoji="0" lang="en-US" i="0" dirty="0" err="1" smtClean="0">
                <a:solidFill>
                  <a:srgbClr val="FF0000"/>
                </a:solidFill>
              </a:rPr>
              <a:t>m</a:t>
            </a:r>
            <a:endParaRPr kumimoji="0" lang="en-US" dirty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953000" y="4181475"/>
            <a:ext cx="3581400" cy="2209800"/>
            <a:chOff x="3120" y="2634"/>
            <a:chExt cx="2256" cy="1392"/>
          </a:xfrm>
        </p:grpSpPr>
        <p:sp>
          <p:nvSpPr>
            <p:cNvPr id="606215" name="Rectangle 7"/>
            <p:cNvSpPr>
              <a:spLocks noChangeArrowheads="1"/>
            </p:cNvSpPr>
            <p:nvPr/>
          </p:nvSpPr>
          <p:spPr bwMode="auto">
            <a:xfrm>
              <a:off x="3120" y="2634"/>
              <a:ext cx="2256" cy="1392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 rot="-2909753">
              <a:off x="3694" y="2498"/>
              <a:ext cx="1011" cy="1296"/>
              <a:chOff x="1344" y="2787"/>
              <a:chExt cx="1011" cy="1296"/>
            </a:xfrm>
          </p:grpSpPr>
          <p:sp>
            <p:nvSpPr>
              <p:cNvPr id="606217" name="Freeform 9"/>
              <p:cNvSpPr>
                <a:spLocks/>
              </p:cNvSpPr>
              <p:nvPr/>
            </p:nvSpPr>
            <p:spPr bwMode="auto">
              <a:xfrm>
                <a:off x="1353" y="2811"/>
                <a:ext cx="731" cy="564"/>
              </a:xfrm>
              <a:custGeom>
                <a:avLst/>
                <a:gdLst/>
                <a:ahLst/>
                <a:cxnLst>
                  <a:cxn ang="0">
                    <a:pos x="96" y="686"/>
                  </a:cxn>
                  <a:cxn ang="0">
                    <a:pos x="0" y="489"/>
                  </a:cxn>
                  <a:cxn ang="0">
                    <a:pos x="135" y="204"/>
                  </a:cxn>
                  <a:cxn ang="0">
                    <a:pos x="323" y="7"/>
                  </a:cxn>
                  <a:cxn ang="0">
                    <a:pos x="559" y="0"/>
                  </a:cxn>
                  <a:cxn ang="0">
                    <a:pos x="801" y="250"/>
                  </a:cxn>
                  <a:cxn ang="0">
                    <a:pos x="1462" y="1016"/>
                  </a:cxn>
                  <a:cxn ang="0">
                    <a:pos x="1360" y="1127"/>
                  </a:cxn>
                  <a:cxn ang="0">
                    <a:pos x="1163" y="1071"/>
                  </a:cxn>
                  <a:cxn ang="0">
                    <a:pos x="503" y="433"/>
                  </a:cxn>
                  <a:cxn ang="0">
                    <a:pos x="362" y="416"/>
                  </a:cxn>
                  <a:cxn ang="0">
                    <a:pos x="96" y="686"/>
                  </a:cxn>
                  <a:cxn ang="0">
                    <a:pos x="96" y="686"/>
                  </a:cxn>
                </a:cxnLst>
                <a:rect l="0" t="0" r="r" b="b"/>
                <a:pathLst>
                  <a:path w="1462" h="1127">
                    <a:moveTo>
                      <a:pt x="96" y="686"/>
                    </a:moveTo>
                    <a:lnTo>
                      <a:pt x="0" y="489"/>
                    </a:lnTo>
                    <a:lnTo>
                      <a:pt x="135" y="204"/>
                    </a:lnTo>
                    <a:lnTo>
                      <a:pt x="323" y="7"/>
                    </a:lnTo>
                    <a:lnTo>
                      <a:pt x="559" y="0"/>
                    </a:lnTo>
                    <a:lnTo>
                      <a:pt x="801" y="250"/>
                    </a:lnTo>
                    <a:lnTo>
                      <a:pt x="1462" y="1016"/>
                    </a:lnTo>
                    <a:lnTo>
                      <a:pt x="1360" y="1127"/>
                    </a:lnTo>
                    <a:lnTo>
                      <a:pt x="1163" y="1071"/>
                    </a:lnTo>
                    <a:lnTo>
                      <a:pt x="503" y="433"/>
                    </a:lnTo>
                    <a:lnTo>
                      <a:pt x="362" y="416"/>
                    </a:lnTo>
                    <a:lnTo>
                      <a:pt x="96" y="686"/>
                    </a:lnTo>
                    <a:lnTo>
                      <a:pt x="96" y="686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18" name="Freeform 10"/>
              <p:cNvSpPr>
                <a:spLocks/>
              </p:cNvSpPr>
              <p:nvPr/>
            </p:nvSpPr>
            <p:spPr bwMode="auto">
              <a:xfrm>
                <a:off x="1538" y="2981"/>
                <a:ext cx="782" cy="1087"/>
              </a:xfrm>
              <a:custGeom>
                <a:avLst/>
                <a:gdLst/>
                <a:ahLst/>
                <a:cxnLst>
                  <a:cxn ang="0">
                    <a:pos x="590" y="0"/>
                  </a:cxn>
                  <a:cxn ang="0">
                    <a:pos x="0" y="528"/>
                  </a:cxn>
                  <a:cxn ang="0">
                    <a:pos x="31" y="740"/>
                  </a:cxn>
                  <a:cxn ang="0">
                    <a:pos x="1359" y="2176"/>
                  </a:cxn>
                  <a:cxn ang="0">
                    <a:pos x="1565" y="2056"/>
                  </a:cxn>
                  <a:cxn ang="0">
                    <a:pos x="1556" y="1828"/>
                  </a:cxn>
                  <a:cxn ang="0">
                    <a:pos x="740" y="954"/>
                  </a:cxn>
                  <a:cxn ang="0">
                    <a:pos x="692" y="764"/>
                  </a:cxn>
                  <a:cxn ang="0">
                    <a:pos x="920" y="409"/>
                  </a:cxn>
                  <a:cxn ang="0">
                    <a:pos x="864" y="197"/>
                  </a:cxn>
                  <a:cxn ang="0">
                    <a:pos x="590" y="0"/>
                  </a:cxn>
                  <a:cxn ang="0">
                    <a:pos x="590" y="0"/>
                  </a:cxn>
                </a:cxnLst>
                <a:rect l="0" t="0" r="r" b="b"/>
                <a:pathLst>
                  <a:path w="1565" h="2176">
                    <a:moveTo>
                      <a:pt x="590" y="0"/>
                    </a:moveTo>
                    <a:lnTo>
                      <a:pt x="0" y="528"/>
                    </a:lnTo>
                    <a:lnTo>
                      <a:pt x="31" y="740"/>
                    </a:lnTo>
                    <a:lnTo>
                      <a:pt x="1359" y="2176"/>
                    </a:lnTo>
                    <a:lnTo>
                      <a:pt x="1565" y="2056"/>
                    </a:lnTo>
                    <a:lnTo>
                      <a:pt x="1556" y="1828"/>
                    </a:lnTo>
                    <a:lnTo>
                      <a:pt x="740" y="954"/>
                    </a:lnTo>
                    <a:lnTo>
                      <a:pt x="692" y="764"/>
                    </a:lnTo>
                    <a:lnTo>
                      <a:pt x="920" y="409"/>
                    </a:lnTo>
                    <a:lnTo>
                      <a:pt x="864" y="197"/>
                    </a:lnTo>
                    <a:lnTo>
                      <a:pt x="590" y="0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F2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19" name="Freeform 11"/>
              <p:cNvSpPr>
                <a:spLocks/>
              </p:cNvSpPr>
              <p:nvPr/>
            </p:nvSpPr>
            <p:spPr bwMode="auto">
              <a:xfrm>
                <a:off x="1344" y="2787"/>
                <a:ext cx="439" cy="398"/>
              </a:xfrm>
              <a:custGeom>
                <a:avLst/>
                <a:gdLst/>
                <a:ahLst/>
                <a:cxnLst>
                  <a:cxn ang="0">
                    <a:pos x="877" y="387"/>
                  </a:cxn>
                  <a:cxn ang="0">
                    <a:pos x="801" y="176"/>
                  </a:cxn>
                  <a:cxn ang="0">
                    <a:pos x="675" y="66"/>
                  </a:cxn>
                  <a:cxn ang="0">
                    <a:pos x="498" y="0"/>
                  </a:cxn>
                  <a:cxn ang="0">
                    <a:pos x="323" y="43"/>
                  </a:cxn>
                  <a:cxn ang="0">
                    <a:pos x="189" y="110"/>
                  </a:cxn>
                  <a:cxn ang="0">
                    <a:pos x="43" y="294"/>
                  </a:cxn>
                  <a:cxn ang="0">
                    <a:pos x="0" y="465"/>
                  </a:cxn>
                  <a:cxn ang="0">
                    <a:pos x="0" y="626"/>
                  </a:cxn>
                  <a:cxn ang="0">
                    <a:pos x="124" y="796"/>
                  </a:cxn>
                  <a:cxn ang="0">
                    <a:pos x="432" y="508"/>
                  </a:cxn>
                  <a:cxn ang="0">
                    <a:pos x="616" y="671"/>
                  </a:cxn>
                  <a:cxn ang="0">
                    <a:pos x="719" y="560"/>
                  </a:cxn>
                  <a:cxn ang="0">
                    <a:pos x="645" y="428"/>
                  </a:cxn>
                  <a:cxn ang="0">
                    <a:pos x="521" y="369"/>
                  </a:cxn>
                  <a:cxn ang="0">
                    <a:pos x="425" y="391"/>
                  </a:cxn>
                  <a:cxn ang="0">
                    <a:pos x="264" y="443"/>
                  </a:cxn>
                  <a:cxn ang="0">
                    <a:pos x="197" y="552"/>
                  </a:cxn>
                  <a:cxn ang="0">
                    <a:pos x="138" y="634"/>
                  </a:cxn>
                  <a:cxn ang="0">
                    <a:pos x="109" y="544"/>
                  </a:cxn>
                  <a:cxn ang="0">
                    <a:pos x="109" y="428"/>
                  </a:cxn>
                  <a:cxn ang="0">
                    <a:pos x="197" y="294"/>
                  </a:cxn>
                  <a:cxn ang="0">
                    <a:pos x="368" y="162"/>
                  </a:cxn>
                  <a:cxn ang="0">
                    <a:pos x="514" y="147"/>
                  </a:cxn>
                  <a:cxn ang="0">
                    <a:pos x="624" y="191"/>
                  </a:cxn>
                  <a:cxn ang="0">
                    <a:pos x="877" y="387"/>
                  </a:cxn>
                  <a:cxn ang="0">
                    <a:pos x="877" y="387"/>
                  </a:cxn>
                </a:cxnLst>
                <a:rect l="0" t="0" r="r" b="b"/>
                <a:pathLst>
                  <a:path w="877" h="796">
                    <a:moveTo>
                      <a:pt x="877" y="387"/>
                    </a:moveTo>
                    <a:lnTo>
                      <a:pt x="801" y="176"/>
                    </a:lnTo>
                    <a:lnTo>
                      <a:pt x="675" y="66"/>
                    </a:lnTo>
                    <a:lnTo>
                      <a:pt x="498" y="0"/>
                    </a:lnTo>
                    <a:lnTo>
                      <a:pt x="323" y="43"/>
                    </a:lnTo>
                    <a:lnTo>
                      <a:pt x="189" y="110"/>
                    </a:lnTo>
                    <a:lnTo>
                      <a:pt x="43" y="294"/>
                    </a:lnTo>
                    <a:lnTo>
                      <a:pt x="0" y="465"/>
                    </a:lnTo>
                    <a:lnTo>
                      <a:pt x="0" y="626"/>
                    </a:lnTo>
                    <a:lnTo>
                      <a:pt x="124" y="796"/>
                    </a:lnTo>
                    <a:lnTo>
                      <a:pt x="432" y="508"/>
                    </a:lnTo>
                    <a:lnTo>
                      <a:pt x="616" y="671"/>
                    </a:lnTo>
                    <a:lnTo>
                      <a:pt x="719" y="560"/>
                    </a:lnTo>
                    <a:lnTo>
                      <a:pt x="645" y="428"/>
                    </a:lnTo>
                    <a:lnTo>
                      <a:pt x="521" y="369"/>
                    </a:lnTo>
                    <a:lnTo>
                      <a:pt x="425" y="391"/>
                    </a:lnTo>
                    <a:lnTo>
                      <a:pt x="264" y="443"/>
                    </a:lnTo>
                    <a:lnTo>
                      <a:pt x="197" y="552"/>
                    </a:lnTo>
                    <a:lnTo>
                      <a:pt x="138" y="634"/>
                    </a:lnTo>
                    <a:lnTo>
                      <a:pt x="109" y="544"/>
                    </a:lnTo>
                    <a:lnTo>
                      <a:pt x="109" y="428"/>
                    </a:lnTo>
                    <a:lnTo>
                      <a:pt x="197" y="294"/>
                    </a:lnTo>
                    <a:lnTo>
                      <a:pt x="368" y="162"/>
                    </a:lnTo>
                    <a:lnTo>
                      <a:pt x="514" y="147"/>
                    </a:lnTo>
                    <a:lnTo>
                      <a:pt x="624" y="191"/>
                    </a:lnTo>
                    <a:lnTo>
                      <a:pt x="877" y="387"/>
                    </a:lnTo>
                    <a:lnTo>
                      <a:pt x="877" y="3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20" name="Freeform 12"/>
              <p:cNvSpPr>
                <a:spLocks/>
              </p:cNvSpPr>
              <p:nvPr/>
            </p:nvSpPr>
            <p:spPr bwMode="auto">
              <a:xfrm>
                <a:off x="1528" y="2976"/>
                <a:ext cx="827" cy="1107"/>
              </a:xfrm>
              <a:custGeom>
                <a:avLst/>
                <a:gdLst/>
                <a:ahLst/>
                <a:cxnLst>
                  <a:cxn ang="0">
                    <a:pos x="0" y="552"/>
                  </a:cxn>
                  <a:cxn ang="0">
                    <a:pos x="94" y="381"/>
                  </a:cxn>
                  <a:cxn ang="0">
                    <a:pos x="227" y="248"/>
                  </a:cxn>
                  <a:cxn ang="0">
                    <a:pos x="359" y="100"/>
                  </a:cxn>
                  <a:cxn ang="0">
                    <a:pos x="532" y="0"/>
                  </a:cxn>
                  <a:cxn ang="0">
                    <a:pos x="634" y="0"/>
                  </a:cxn>
                  <a:cxn ang="0">
                    <a:pos x="775" y="39"/>
                  </a:cxn>
                  <a:cxn ang="0">
                    <a:pos x="916" y="143"/>
                  </a:cxn>
                  <a:cxn ang="0">
                    <a:pos x="1001" y="293"/>
                  </a:cxn>
                  <a:cxn ang="0">
                    <a:pos x="984" y="448"/>
                  </a:cxn>
                  <a:cxn ang="0">
                    <a:pos x="898" y="545"/>
                  </a:cxn>
                  <a:cxn ang="0">
                    <a:pos x="808" y="677"/>
                  </a:cxn>
                  <a:cxn ang="0">
                    <a:pos x="756" y="788"/>
                  </a:cxn>
                  <a:cxn ang="0">
                    <a:pos x="778" y="905"/>
                  </a:cxn>
                  <a:cxn ang="0">
                    <a:pos x="898" y="1075"/>
                  </a:cxn>
                  <a:cxn ang="0">
                    <a:pos x="1323" y="1452"/>
                  </a:cxn>
                  <a:cxn ang="0">
                    <a:pos x="1574" y="1681"/>
                  </a:cxn>
                  <a:cxn ang="0">
                    <a:pos x="1653" y="1894"/>
                  </a:cxn>
                  <a:cxn ang="0">
                    <a:pos x="1646" y="2086"/>
                  </a:cxn>
                  <a:cxn ang="0">
                    <a:pos x="1522" y="2213"/>
                  </a:cxn>
                  <a:cxn ang="0">
                    <a:pos x="1381" y="2211"/>
                  </a:cxn>
                  <a:cxn ang="0">
                    <a:pos x="1294" y="2108"/>
                  </a:cxn>
                  <a:cxn ang="0">
                    <a:pos x="1388" y="2041"/>
                  </a:cxn>
                  <a:cxn ang="0">
                    <a:pos x="1485" y="2079"/>
                  </a:cxn>
                  <a:cxn ang="0">
                    <a:pos x="1522" y="1909"/>
                  </a:cxn>
                  <a:cxn ang="0">
                    <a:pos x="1361" y="1746"/>
                  </a:cxn>
                  <a:cxn ang="0">
                    <a:pos x="646" y="875"/>
                  </a:cxn>
                  <a:cxn ang="0">
                    <a:pos x="602" y="713"/>
                  </a:cxn>
                  <a:cxn ang="0">
                    <a:pos x="695" y="617"/>
                  </a:cxn>
                  <a:cxn ang="0">
                    <a:pos x="817" y="457"/>
                  </a:cxn>
                  <a:cxn ang="0">
                    <a:pos x="857" y="284"/>
                  </a:cxn>
                  <a:cxn ang="0">
                    <a:pos x="698" y="141"/>
                  </a:cxn>
                  <a:cxn ang="0">
                    <a:pos x="537" y="130"/>
                  </a:cxn>
                  <a:cxn ang="0">
                    <a:pos x="324" y="268"/>
                  </a:cxn>
                  <a:cxn ang="0">
                    <a:pos x="79" y="507"/>
                  </a:cxn>
                  <a:cxn ang="0">
                    <a:pos x="0" y="552"/>
                  </a:cxn>
                  <a:cxn ang="0">
                    <a:pos x="0" y="552"/>
                  </a:cxn>
                </a:cxnLst>
                <a:rect l="0" t="0" r="r" b="b"/>
                <a:pathLst>
                  <a:path w="1653" h="2213">
                    <a:moveTo>
                      <a:pt x="0" y="552"/>
                    </a:moveTo>
                    <a:lnTo>
                      <a:pt x="94" y="381"/>
                    </a:lnTo>
                    <a:lnTo>
                      <a:pt x="227" y="248"/>
                    </a:lnTo>
                    <a:lnTo>
                      <a:pt x="359" y="100"/>
                    </a:lnTo>
                    <a:lnTo>
                      <a:pt x="532" y="0"/>
                    </a:lnTo>
                    <a:lnTo>
                      <a:pt x="634" y="0"/>
                    </a:lnTo>
                    <a:lnTo>
                      <a:pt x="775" y="39"/>
                    </a:lnTo>
                    <a:lnTo>
                      <a:pt x="916" y="143"/>
                    </a:lnTo>
                    <a:lnTo>
                      <a:pt x="1001" y="293"/>
                    </a:lnTo>
                    <a:lnTo>
                      <a:pt x="984" y="448"/>
                    </a:lnTo>
                    <a:lnTo>
                      <a:pt x="898" y="545"/>
                    </a:lnTo>
                    <a:lnTo>
                      <a:pt x="808" y="677"/>
                    </a:lnTo>
                    <a:lnTo>
                      <a:pt x="756" y="788"/>
                    </a:lnTo>
                    <a:lnTo>
                      <a:pt x="778" y="905"/>
                    </a:lnTo>
                    <a:lnTo>
                      <a:pt x="898" y="1075"/>
                    </a:lnTo>
                    <a:lnTo>
                      <a:pt x="1323" y="1452"/>
                    </a:lnTo>
                    <a:lnTo>
                      <a:pt x="1574" y="1681"/>
                    </a:lnTo>
                    <a:lnTo>
                      <a:pt x="1653" y="1894"/>
                    </a:lnTo>
                    <a:lnTo>
                      <a:pt x="1646" y="2086"/>
                    </a:lnTo>
                    <a:lnTo>
                      <a:pt x="1522" y="2213"/>
                    </a:lnTo>
                    <a:lnTo>
                      <a:pt x="1381" y="2211"/>
                    </a:lnTo>
                    <a:lnTo>
                      <a:pt x="1294" y="2108"/>
                    </a:lnTo>
                    <a:lnTo>
                      <a:pt x="1388" y="2041"/>
                    </a:lnTo>
                    <a:lnTo>
                      <a:pt x="1485" y="2079"/>
                    </a:lnTo>
                    <a:lnTo>
                      <a:pt x="1522" y="1909"/>
                    </a:lnTo>
                    <a:lnTo>
                      <a:pt x="1361" y="1746"/>
                    </a:lnTo>
                    <a:lnTo>
                      <a:pt x="646" y="875"/>
                    </a:lnTo>
                    <a:lnTo>
                      <a:pt x="602" y="713"/>
                    </a:lnTo>
                    <a:lnTo>
                      <a:pt x="695" y="617"/>
                    </a:lnTo>
                    <a:lnTo>
                      <a:pt x="817" y="457"/>
                    </a:lnTo>
                    <a:lnTo>
                      <a:pt x="857" y="284"/>
                    </a:lnTo>
                    <a:lnTo>
                      <a:pt x="698" y="141"/>
                    </a:lnTo>
                    <a:lnTo>
                      <a:pt x="537" y="130"/>
                    </a:lnTo>
                    <a:lnTo>
                      <a:pt x="324" y="268"/>
                    </a:lnTo>
                    <a:lnTo>
                      <a:pt x="79" y="507"/>
                    </a:lnTo>
                    <a:lnTo>
                      <a:pt x="0" y="552"/>
                    </a:lnTo>
                    <a:lnTo>
                      <a:pt x="0" y="5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21" name="Freeform 13"/>
              <p:cNvSpPr>
                <a:spLocks/>
              </p:cNvSpPr>
              <p:nvPr/>
            </p:nvSpPr>
            <p:spPr bwMode="auto">
              <a:xfrm>
                <a:off x="1880" y="3185"/>
                <a:ext cx="218" cy="236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421" y="228"/>
                  </a:cxn>
                  <a:cxn ang="0">
                    <a:pos x="436" y="340"/>
                  </a:cxn>
                  <a:cxn ang="0">
                    <a:pos x="413" y="436"/>
                  </a:cxn>
                  <a:cxn ang="0">
                    <a:pos x="288" y="472"/>
                  </a:cxn>
                  <a:cxn ang="0">
                    <a:pos x="171" y="428"/>
                  </a:cxn>
                  <a:cxn ang="0">
                    <a:pos x="0" y="213"/>
                  </a:cxn>
                  <a:cxn ang="0">
                    <a:pos x="82" y="147"/>
                  </a:cxn>
                  <a:cxn ang="0">
                    <a:pos x="250" y="348"/>
                  </a:cxn>
                  <a:cxn ang="0">
                    <a:pos x="318" y="348"/>
                  </a:cxn>
                  <a:cxn ang="0">
                    <a:pos x="332" y="281"/>
                  </a:cxn>
                  <a:cxn ang="0">
                    <a:pos x="186" y="74"/>
                  </a:cxn>
                  <a:cxn ang="0">
                    <a:pos x="236" y="0"/>
                  </a:cxn>
                  <a:cxn ang="0">
                    <a:pos x="236" y="0"/>
                  </a:cxn>
                </a:cxnLst>
                <a:rect l="0" t="0" r="r" b="b"/>
                <a:pathLst>
                  <a:path w="436" h="472">
                    <a:moveTo>
                      <a:pt x="236" y="0"/>
                    </a:moveTo>
                    <a:lnTo>
                      <a:pt x="421" y="228"/>
                    </a:lnTo>
                    <a:lnTo>
                      <a:pt x="436" y="340"/>
                    </a:lnTo>
                    <a:lnTo>
                      <a:pt x="413" y="436"/>
                    </a:lnTo>
                    <a:lnTo>
                      <a:pt x="288" y="472"/>
                    </a:lnTo>
                    <a:lnTo>
                      <a:pt x="171" y="428"/>
                    </a:lnTo>
                    <a:lnTo>
                      <a:pt x="0" y="213"/>
                    </a:lnTo>
                    <a:lnTo>
                      <a:pt x="82" y="147"/>
                    </a:lnTo>
                    <a:lnTo>
                      <a:pt x="250" y="348"/>
                    </a:lnTo>
                    <a:lnTo>
                      <a:pt x="318" y="348"/>
                    </a:lnTo>
                    <a:lnTo>
                      <a:pt x="332" y="281"/>
                    </a:lnTo>
                    <a:lnTo>
                      <a:pt x="186" y="74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22" name="Freeform 14"/>
              <p:cNvSpPr>
                <a:spLocks/>
              </p:cNvSpPr>
              <p:nvPr/>
            </p:nvSpPr>
            <p:spPr bwMode="auto">
              <a:xfrm>
                <a:off x="1541" y="3292"/>
                <a:ext cx="608" cy="7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259"/>
                  </a:cxn>
                  <a:cxn ang="0">
                    <a:pos x="250" y="444"/>
                  </a:cxn>
                  <a:cxn ang="0">
                    <a:pos x="1215" y="1410"/>
                  </a:cxn>
                  <a:cxn ang="0">
                    <a:pos x="1201" y="1313"/>
                  </a:cxn>
                  <a:cxn ang="0">
                    <a:pos x="235" y="22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15" h="1410">
                    <a:moveTo>
                      <a:pt x="0" y="0"/>
                    </a:moveTo>
                    <a:lnTo>
                      <a:pt x="52" y="259"/>
                    </a:lnTo>
                    <a:lnTo>
                      <a:pt x="250" y="444"/>
                    </a:lnTo>
                    <a:lnTo>
                      <a:pt x="1215" y="1410"/>
                    </a:lnTo>
                    <a:lnTo>
                      <a:pt x="1201" y="1313"/>
                    </a:lnTo>
                    <a:lnTo>
                      <a:pt x="235" y="2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23" name="Freeform 15"/>
              <p:cNvSpPr>
                <a:spLocks/>
              </p:cNvSpPr>
              <p:nvPr/>
            </p:nvSpPr>
            <p:spPr bwMode="auto">
              <a:xfrm>
                <a:off x="2127" y="3834"/>
                <a:ext cx="106" cy="136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60"/>
                  </a:cxn>
                  <a:cxn ang="0">
                    <a:pos x="59" y="171"/>
                  </a:cxn>
                  <a:cxn ang="0">
                    <a:pos x="198" y="273"/>
                  </a:cxn>
                  <a:cxn ang="0">
                    <a:pos x="213" y="208"/>
                  </a:cxn>
                  <a:cxn ang="0">
                    <a:pos x="125" y="111"/>
                  </a:cxn>
                  <a:cxn ang="0">
                    <a:pos x="74" y="0"/>
                  </a:cxn>
                  <a:cxn ang="0">
                    <a:pos x="74" y="0"/>
                  </a:cxn>
                </a:cxnLst>
                <a:rect l="0" t="0" r="r" b="b"/>
                <a:pathLst>
                  <a:path w="213" h="273">
                    <a:moveTo>
                      <a:pt x="74" y="0"/>
                    </a:moveTo>
                    <a:lnTo>
                      <a:pt x="0" y="60"/>
                    </a:lnTo>
                    <a:lnTo>
                      <a:pt x="59" y="171"/>
                    </a:lnTo>
                    <a:lnTo>
                      <a:pt x="198" y="273"/>
                    </a:lnTo>
                    <a:lnTo>
                      <a:pt x="213" y="208"/>
                    </a:lnTo>
                    <a:lnTo>
                      <a:pt x="125" y="111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24" name="Freeform 16"/>
              <p:cNvSpPr>
                <a:spLocks/>
              </p:cNvSpPr>
              <p:nvPr/>
            </p:nvSpPr>
            <p:spPr bwMode="auto">
              <a:xfrm>
                <a:off x="1728" y="3038"/>
                <a:ext cx="182" cy="237"/>
              </a:xfrm>
              <a:custGeom>
                <a:avLst/>
                <a:gdLst/>
                <a:ahLst/>
                <a:cxnLst>
                  <a:cxn ang="0">
                    <a:pos x="239" y="19"/>
                  </a:cxn>
                  <a:cxn ang="0">
                    <a:pos x="128" y="88"/>
                  </a:cxn>
                  <a:cxn ang="0">
                    <a:pos x="50" y="188"/>
                  </a:cxn>
                  <a:cxn ang="0">
                    <a:pos x="0" y="274"/>
                  </a:cxn>
                  <a:cxn ang="0">
                    <a:pos x="228" y="474"/>
                  </a:cxn>
                  <a:cxn ang="0">
                    <a:pos x="304" y="392"/>
                  </a:cxn>
                  <a:cxn ang="0">
                    <a:pos x="239" y="381"/>
                  </a:cxn>
                  <a:cxn ang="0">
                    <a:pos x="116" y="259"/>
                  </a:cxn>
                  <a:cxn ang="0">
                    <a:pos x="152" y="150"/>
                  </a:cxn>
                  <a:cxn ang="0">
                    <a:pos x="245" y="78"/>
                  </a:cxn>
                  <a:cxn ang="0">
                    <a:pos x="363" y="30"/>
                  </a:cxn>
                  <a:cxn ang="0">
                    <a:pos x="301" y="0"/>
                  </a:cxn>
                  <a:cxn ang="0">
                    <a:pos x="239" y="19"/>
                  </a:cxn>
                  <a:cxn ang="0">
                    <a:pos x="239" y="19"/>
                  </a:cxn>
                </a:cxnLst>
                <a:rect l="0" t="0" r="r" b="b"/>
                <a:pathLst>
                  <a:path w="363" h="474">
                    <a:moveTo>
                      <a:pt x="239" y="19"/>
                    </a:moveTo>
                    <a:lnTo>
                      <a:pt x="128" y="88"/>
                    </a:lnTo>
                    <a:lnTo>
                      <a:pt x="50" y="188"/>
                    </a:lnTo>
                    <a:lnTo>
                      <a:pt x="0" y="274"/>
                    </a:lnTo>
                    <a:lnTo>
                      <a:pt x="228" y="474"/>
                    </a:lnTo>
                    <a:lnTo>
                      <a:pt x="304" y="392"/>
                    </a:lnTo>
                    <a:lnTo>
                      <a:pt x="239" y="381"/>
                    </a:lnTo>
                    <a:lnTo>
                      <a:pt x="116" y="259"/>
                    </a:lnTo>
                    <a:lnTo>
                      <a:pt x="152" y="150"/>
                    </a:lnTo>
                    <a:lnTo>
                      <a:pt x="245" y="78"/>
                    </a:lnTo>
                    <a:lnTo>
                      <a:pt x="363" y="30"/>
                    </a:lnTo>
                    <a:lnTo>
                      <a:pt x="301" y="0"/>
                    </a:lnTo>
                    <a:lnTo>
                      <a:pt x="239" y="19"/>
                    </a:lnTo>
                    <a:lnTo>
                      <a:pt x="23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6225" name="AutoShape 17"/>
            <p:cNvSpPr>
              <a:spLocks noChangeArrowheads="1"/>
            </p:cNvSpPr>
            <p:nvPr/>
          </p:nvSpPr>
          <p:spPr bwMode="auto">
            <a:xfrm rot="2075453">
              <a:off x="3648" y="3120"/>
              <a:ext cx="192" cy="144"/>
            </a:xfrm>
            <a:prstGeom prst="hexagon">
              <a:avLst>
                <a:gd name="adj" fmla="val 33333"/>
                <a:gd name="vf" fmla="val 115470"/>
              </a:avLst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6226" name="Line 18"/>
            <p:cNvSpPr>
              <a:spLocks noChangeShapeType="1"/>
            </p:cNvSpPr>
            <p:nvPr/>
          </p:nvSpPr>
          <p:spPr bwMode="auto">
            <a:xfrm>
              <a:off x="4848" y="3168"/>
              <a:ext cx="0" cy="57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6227" name="Line 19"/>
            <p:cNvSpPr>
              <a:spLocks noChangeShapeType="1"/>
            </p:cNvSpPr>
            <p:nvPr/>
          </p:nvSpPr>
          <p:spPr bwMode="auto">
            <a:xfrm>
              <a:off x="3744" y="3216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6228" name="Text Box 20"/>
            <p:cNvSpPr txBox="1">
              <a:spLocks noChangeArrowheads="1"/>
            </p:cNvSpPr>
            <p:nvPr/>
          </p:nvSpPr>
          <p:spPr bwMode="auto">
            <a:xfrm>
              <a:off x="3936" y="3408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0" lang="en-US" sz="2400">
                  <a:solidFill>
                    <a:srgbClr val="000000"/>
                  </a:solidFill>
                </a:rPr>
                <a:t>6</a:t>
              </a:r>
              <a:r>
                <a:rPr kumimoji="0" lang="en-US" sz="2400" i="0">
                  <a:solidFill>
                    <a:srgbClr val="000000"/>
                  </a:solidFill>
                </a:rPr>
                <a:t> cm</a:t>
              </a:r>
              <a:endParaRPr kumimoji="0" lang="en-US"/>
            </a:p>
          </p:txBody>
        </p:sp>
        <p:sp>
          <p:nvSpPr>
            <p:cNvPr id="606229" name="Line 21"/>
            <p:cNvSpPr>
              <a:spLocks noChangeShapeType="1"/>
            </p:cNvSpPr>
            <p:nvPr/>
          </p:nvSpPr>
          <p:spPr bwMode="auto">
            <a:xfrm>
              <a:off x="3792" y="3408"/>
              <a:ext cx="1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6230" name="Text Box 22"/>
            <p:cNvSpPr txBox="1">
              <a:spLocks noChangeArrowheads="1"/>
            </p:cNvSpPr>
            <p:nvPr/>
          </p:nvSpPr>
          <p:spPr bwMode="auto">
            <a:xfrm>
              <a:off x="4512" y="3696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0" lang="en-US" sz="2400" i="0">
                  <a:solidFill>
                    <a:srgbClr val="000000"/>
                  </a:solidFill>
                </a:rPr>
                <a:t>40 N</a:t>
              </a:r>
              <a:endParaRPr kumimoji="0" lang="en-US" i="0"/>
            </a:p>
          </p:txBody>
        </p:sp>
      </p:grpSp>
      <p:sp>
        <p:nvSpPr>
          <p:cNvPr id="606231" name="Text Box 23"/>
          <p:cNvSpPr txBox="1">
            <a:spLocks noChangeArrowheads="1"/>
          </p:cNvSpPr>
          <p:nvPr/>
        </p:nvSpPr>
        <p:spPr bwMode="auto">
          <a:xfrm>
            <a:off x="646113" y="4420027"/>
            <a:ext cx="37925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en-US" dirty="0">
                <a:latin typeface="Symbol" pitchFamily="18" charset="2"/>
              </a:rPr>
              <a:t>t</a:t>
            </a:r>
            <a:r>
              <a:rPr kumimoji="0" lang="en-US" dirty="0">
                <a:latin typeface="Times New Roman" pitchFamily="18" charset="0"/>
              </a:rPr>
              <a:t> = </a:t>
            </a:r>
            <a:r>
              <a:rPr kumimoji="0" lang="en-US" i="0" dirty="0">
                <a:latin typeface="Times New Roman" pitchFamily="18" charset="0"/>
              </a:rPr>
              <a:t>(40 N)(0.60 m)</a:t>
            </a:r>
          </a:p>
          <a:p>
            <a:pPr algn="l"/>
            <a:r>
              <a:rPr kumimoji="0" lang="en-US" i="0" dirty="0">
                <a:latin typeface="Times New Roman" pitchFamily="18" charset="0"/>
              </a:rPr>
              <a:t>       = 24.0 </a:t>
            </a:r>
            <a:r>
              <a:rPr kumimoji="0" lang="en-US" i="0" dirty="0" err="1">
                <a:latin typeface="Times New Roman" pitchFamily="18" charset="0"/>
              </a:rPr>
              <a:t>N</a:t>
            </a:r>
            <a:r>
              <a:rPr kumimoji="0" lang="en-US" i="0" dirty="0" err="1">
                <a:latin typeface="Times New Roman" pitchFamily="18" charset="0"/>
                <a:sym typeface="Symbol" pitchFamily="18" charset="2"/>
              </a:rPr>
              <a:t></a:t>
            </a:r>
            <a:r>
              <a:rPr kumimoji="0" lang="en-US" i="0" dirty="0" err="1" smtClean="0">
                <a:latin typeface="Times New Roman" pitchFamily="18" charset="0"/>
              </a:rPr>
              <a:t>m</a:t>
            </a:r>
            <a:endParaRPr kumimoji="0" lang="en-US" dirty="0">
              <a:latin typeface="Symbol" pitchFamily="18" charset="2"/>
            </a:endParaRPr>
          </a:p>
        </p:txBody>
      </p:sp>
      <p:sp>
        <p:nvSpPr>
          <p:cNvPr id="606232" name="Text Box 24"/>
          <p:cNvSpPr txBox="1">
            <a:spLocks noChangeArrowheads="1"/>
          </p:cNvSpPr>
          <p:nvPr/>
        </p:nvSpPr>
        <p:spPr bwMode="auto">
          <a:xfrm>
            <a:off x="1347788" y="5796905"/>
            <a:ext cx="3073400" cy="461665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r>
              <a:rPr kumimoji="0" lang="en-US" dirty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kumimoji="0" lang="en-US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kumimoji="0" lang="en-US" i="0" dirty="0">
                <a:solidFill>
                  <a:srgbClr val="000000"/>
                </a:solidFill>
                <a:latin typeface="Times New Roman" pitchFamily="18" charset="0"/>
              </a:rPr>
              <a:t>24.0 </a:t>
            </a:r>
            <a:r>
              <a:rPr kumimoji="0" lang="en-US" i="0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kumimoji="0" lang="en-US" i="0" dirty="0" err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kumimoji="0" lang="en-US" i="0" dirty="0" err="1" smtClean="0">
                <a:solidFill>
                  <a:srgbClr val="000000"/>
                </a:solidFill>
                <a:latin typeface="Times New Roman" pitchFamily="18" charset="0"/>
              </a:rPr>
              <a:t>m</a:t>
            </a:r>
            <a:endParaRPr kumimoji="0" lang="en-US" dirty="0">
              <a:solidFill>
                <a:srgbClr val="000000"/>
              </a:solidFill>
              <a:latin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0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606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6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6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6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6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0" grpId="0" autoUpdateAnimBg="0"/>
      <p:bldP spid="606211" grpId="0" animBg="1" autoUpdateAnimBg="0"/>
      <p:bldP spid="606212" grpId="0" animBg="1" autoUpdateAnimBg="0"/>
      <p:bldP spid="606213" grpId="0" autoUpdateAnimBg="0"/>
      <p:bldP spid="606231" grpId="0" autoUpdateAnimBg="0"/>
      <p:bldP spid="606232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6" name="Rectangle 36"/>
          <p:cNvSpPr>
            <a:spLocks noChangeArrowheads="1"/>
          </p:cNvSpPr>
          <p:nvPr/>
        </p:nvSpPr>
        <p:spPr bwMode="auto">
          <a:xfrm>
            <a:off x="895350" y="2559050"/>
            <a:ext cx="7375525" cy="38766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66725"/>
            <a:ext cx="7315200" cy="1143000"/>
          </a:xfrm>
        </p:spPr>
        <p:txBody>
          <a:bodyPr/>
          <a:lstStyle/>
          <a:p>
            <a:pPr algn="ctr"/>
            <a:r>
              <a:rPr lang="en-US"/>
              <a:t>Sign Convention for Torque</a:t>
            </a:r>
          </a:p>
        </p:txBody>
      </p:sp>
      <p:sp>
        <p:nvSpPr>
          <p:cNvPr id="604163" name="Text Box 3"/>
          <p:cNvSpPr txBox="1">
            <a:spLocks noChangeArrowheads="1"/>
          </p:cNvSpPr>
          <p:nvPr/>
        </p:nvSpPr>
        <p:spPr bwMode="auto">
          <a:xfrm>
            <a:off x="736600" y="1614914"/>
            <a:ext cx="7851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en-US" dirty="0"/>
              <a:t>By convention, </a:t>
            </a:r>
            <a:r>
              <a:rPr kumimoji="0" lang="en-US" dirty="0">
                <a:solidFill>
                  <a:srgbClr val="FF0000"/>
                </a:solidFill>
              </a:rPr>
              <a:t>counterclockwise</a:t>
            </a:r>
            <a:r>
              <a:rPr kumimoji="0" lang="en-US" dirty="0"/>
              <a:t> torques are </a:t>
            </a:r>
            <a:r>
              <a:rPr kumimoji="0" lang="en-US" dirty="0">
                <a:solidFill>
                  <a:srgbClr val="FF0000"/>
                </a:solidFill>
              </a:rPr>
              <a:t>positive </a:t>
            </a:r>
            <a:r>
              <a:rPr kumimoji="0" lang="en-US" dirty="0"/>
              <a:t>and </a:t>
            </a:r>
            <a:r>
              <a:rPr kumimoji="0" lang="en-US" dirty="0">
                <a:solidFill>
                  <a:srgbClr val="7030A0"/>
                </a:solidFill>
              </a:rPr>
              <a:t>clockwise torques </a:t>
            </a:r>
            <a:r>
              <a:rPr kumimoji="0" lang="en-US" dirty="0"/>
              <a:t>are </a:t>
            </a:r>
            <a:r>
              <a:rPr kumimoji="0" lang="en-US" dirty="0">
                <a:solidFill>
                  <a:srgbClr val="7030A0"/>
                </a:solidFill>
              </a:rPr>
              <a:t>negative</a:t>
            </a:r>
            <a:r>
              <a:rPr kumimoji="0" lang="en-US" dirty="0"/>
              <a:t>.</a:t>
            </a:r>
          </a:p>
        </p:txBody>
      </p:sp>
      <p:sp>
        <p:nvSpPr>
          <p:cNvPr id="604189" name="Text Box 29"/>
          <p:cNvSpPr txBox="1">
            <a:spLocks noChangeArrowheads="1"/>
          </p:cNvSpPr>
          <p:nvPr/>
        </p:nvSpPr>
        <p:spPr bwMode="auto">
          <a:xfrm>
            <a:off x="1233488" y="2959011"/>
            <a:ext cx="33670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en-US" dirty="0" smtClean="0">
                <a:solidFill>
                  <a:srgbClr val="C00000"/>
                </a:solidFill>
              </a:rPr>
              <a:t>Positive</a:t>
            </a:r>
            <a:r>
              <a:rPr kumimoji="0" lang="en-US" dirty="0" smtClean="0"/>
              <a:t> torque</a:t>
            </a:r>
            <a:r>
              <a:rPr kumimoji="0" lang="en-US" dirty="0"/>
              <a:t>: Counter-clockwise, out of page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470025" y="4338638"/>
            <a:ext cx="2462213" cy="1946275"/>
            <a:chOff x="975" y="1616"/>
            <a:chExt cx="1551" cy="1226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975" y="1868"/>
              <a:ext cx="1551" cy="974"/>
              <a:chOff x="1188" y="2082"/>
              <a:chExt cx="1551" cy="974"/>
            </a:xfrm>
          </p:grpSpPr>
          <p:sp>
            <p:nvSpPr>
              <p:cNvPr id="604164" name="Rectangle 4"/>
              <p:cNvSpPr>
                <a:spLocks noChangeArrowheads="1"/>
              </p:cNvSpPr>
              <p:nvPr/>
            </p:nvSpPr>
            <p:spPr bwMode="auto">
              <a:xfrm>
                <a:off x="1188" y="2502"/>
                <a:ext cx="1551" cy="9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4168" name="Oval 8"/>
              <p:cNvSpPr>
                <a:spLocks noChangeArrowheads="1"/>
              </p:cNvSpPr>
              <p:nvPr/>
            </p:nvSpPr>
            <p:spPr bwMode="auto">
              <a:xfrm>
                <a:off x="1737" y="2457"/>
                <a:ext cx="170" cy="1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4169" name="Line 9"/>
              <p:cNvSpPr>
                <a:spLocks noChangeShapeType="1"/>
              </p:cNvSpPr>
              <p:nvPr/>
            </p:nvSpPr>
            <p:spPr bwMode="auto">
              <a:xfrm flipH="1">
                <a:off x="1770" y="2479"/>
                <a:ext cx="113" cy="11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4170" name="Line 10"/>
              <p:cNvSpPr>
                <a:spLocks noChangeShapeType="1"/>
              </p:cNvSpPr>
              <p:nvPr/>
            </p:nvSpPr>
            <p:spPr bwMode="auto">
              <a:xfrm>
                <a:off x="1767" y="2487"/>
                <a:ext cx="113" cy="11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4171" name="Line 11"/>
              <p:cNvSpPr>
                <a:spLocks noChangeShapeType="1"/>
              </p:cNvSpPr>
              <p:nvPr/>
            </p:nvSpPr>
            <p:spPr bwMode="auto">
              <a:xfrm flipH="1">
                <a:off x="2626" y="2547"/>
                <a:ext cx="0" cy="50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4172" name="Line 12"/>
              <p:cNvSpPr>
                <a:spLocks noChangeShapeType="1"/>
              </p:cNvSpPr>
              <p:nvPr/>
            </p:nvSpPr>
            <p:spPr bwMode="auto">
              <a:xfrm flipH="1" flipV="1">
                <a:off x="1290" y="2082"/>
                <a:ext cx="0" cy="4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 rot="4857572" flipH="1">
                <a:off x="1513" y="2205"/>
                <a:ext cx="641" cy="642"/>
                <a:chOff x="3357" y="2298"/>
                <a:chExt cx="641" cy="642"/>
              </a:xfrm>
            </p:grpSpPr>
            <p:sp>
              <p:nvSpPr>
                <p:cNvPr id="604173" name="Arc 13"/>
                <p:cNvSpPr>
                  <a:spLocks/>
                </p:cNvSpPr>
                <p:nvPr/>
              </p:nvSpPr>
              <p:spPr bwMode="auto">
                <a:xfrm flipV="1">
                  <a:off x="3668" y="2615"/>
                  <a:ext cx="317" cy="31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FF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4174" name="Arc 14"/>
                <p:cNvSpPr>
                  <a:spLocks/>
                </p:cNvSpPr>
                <p:nvPr/>
              </p:nvSpPr>
              <p:spPr bwMode="auto">
                <a:xfrm flipH="1" flipV="1">
                  <a:off x="3357" y="2623"/>
                  <a:ext cx="317" cy="31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FF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4175" name="Arc 15"/>
                <p:cNvSpPr>
                  <a:spLocks/>
                </p:cNvSpPr>
                <p:nvPr/>
              </p:nvSpPr>
              <p:spPr bwMode="auto">
                <a:xfrm>
                  <a:off x="3681" y="2298"/>
                  <a:ext cx="317" cy="31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FFCC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04190" name="Text Box 30"/>
            <p:cNvSpPr txBox="1">
              <a:spLocks noChangeArrowheads="1"/>
            </p:cNvSpPr>
            <p:nvPr/>
          </p:nvSpPr>
          <p:spPr bwMode="auto">
            <a:xfrm>
              <a:off x="1347" y="1616"/>
              <a:ext cx="63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0" lang="en-US">
                  <a:solidFill>
                    <a:srgbClr val="66FFCC"/>
                  </a:solidFill>
                </a:rPr>
                <a:t>cw</a:t>
              </a:r>
              <a:endParaRPr kumimoji="0"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946650" y="2713038"/>
            <a:ext cx="2462213" cy="1974850"/>
            <a:chOff x="975" y="2833"/>
            <a:chExt cx="1551" cy="1244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 flipH="1">
              <a:off x="975" y="3103"/>
              <a:ext cx="1551" cy="974"/>
              <a:chOff x="1188" y="2082"/>
              <a:chExt cx="1551" cy="974"/>
            </a:xfrm>
          </p:grpSpPr>
          <p:sp>
            <p:nvSpPr>
              <p:cNvPr id="604179" name="Rectangle 19"/>
              <p:cNvSpPr>
                <a:spLocks noChangeArrowheads="1"/>
              </p:cNvSpPr>
              <p:nvPr/>
            </p:nvSpPr>
            <p:spPr bwMode="auto">
              <a:xfrm>
                <a:off x="1188" y="2502"/>
                <a:ext cx="1551" cy="9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4180" name="Oval 20"/>
              <p:cNvSpPr>
                <a:spLocks noChangeArrowheads="1"/>
              </p:cNvSpPr>
              <p:nvPr/>
            </p:nvSpPr>
            <p:spPr bwMode="auto">
              <a:xfrm>
                <a:off x="1737" y="2457"/>
                <a:ext cx="170" cy="1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4181" name="Line 21"/>
              <p:cNvSpPr>
                <a:spLocks noChangeShapeType="1"/>
              </p:cNvSpPr>
              <p:nvPr/>
            </p:nvSpPr>
            <p:spPr bwMode="auto">
              <a:xfrm flipH="1">
                <a:off x="1770" y="2479"/>
                <a:ext cx="113" cy="11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4182" name="Line 22"/>
              <p:cNvSpPr>
                <a:spLocks noChangeShapeType="1"/>
              </p:cNvSpPr>
              <p:nvPr/>
            </p:nvSpPr>
            <p:spPr bwMode="auto">
              <a:xfrm>
                <a:off x="1767" y="2487"/>
                <a:ext cx="113" cy="11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4183" name="Line 23"/>
              <p:cNvSpPr>
                <a:spLocks noChangeShapeType="1"/>
              </p:cNvSpPr>
              <p:nvPr/>
            </p:nvSpPr>
            <p:spPr bwMode="auto">
              <a:xfrm flipH="1">
                <a:off x="2626" y="2547"/>
                <a:ext cx="0" cy="50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4184" name="Line 24"/>
              <p:cNvSpPr>
                <a:spLocks noChangeShapeType="1"/>
              </p:cNvSpPr>
              <p:nvPr/>
            </p:nvSpPr>
            <p:spPr bwMode="auto">
              <a:xfrm flipH="1" flipV="1">
                <a:off x="1290" y="2082"/>
                <a:ext cx="0" cy="4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 rot="4857572" flipH="1">
                <a:off x="1513" y="2205"/>
                <a:ext cx="641" cy="642"/>
                <a:chOff x="3357" y="2298"/>
                <a:chExt cx="641" cy="642"/>
              </a:xfrm>
            </p:grpSpPr>
            <p:sp>
              <p:nvSpPr>
                <p:cNvPr id="604186" name="Arc 26"/>
                <p:cNvSpPr>
                  <a:spLocks/>
                </p:cNvSpPr>
                <p:nvPr/>
              </p:nvSpPr>
              <p:spPr bwMode="auto">
                <a:xfrm flipV="1">
                  <a:off x="3668" y="2615"/>
                  <a:ext cx="317" cy="31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FF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4187" name="Arc 27"/>
                <p:cNvSpPr>
                  <a:spLocks/>
                </p:cNvSpPr>
                <p:nvPr/>
              </p:nvSpPr>
              <p:spPr bwMode="auto">
                <a:xfrm flipH="1" flipV="1">
                  <a:off x="3357" y="2623"/>
                  <a:ext cx="317" cy="31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FF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4188" name="Arc 28"/>
                <p:cNvSpPr>
                  <a:spLocks/>
                </p:cNvSpPr>
                <p:nvPr/>
              </p:nvSpPr>
              <p:spPr bwMode="auto">
                <a:xfrm>
                  <a:off x="3681" y="2298"/>
                  <a:ext cx="317" cy="31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FFCC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04191" name="Text Box 31"/>
            <p:cNvSpPr txBox="1">
              <a:spLocks noChangeArrowheads="1"/>
            </p:cNvSpPr>
            <p:nvPr/>
          </p:nvSpPr>
          <p:spPr bwMode="auto">
            <a:xfrm>
              <a:off x="1511" y="2833"/>
              <a:ext cx="63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0" lang="en-US">
                  <a:solidFill>
                    <a:srgbClr val="66FFCC"/>
                  </a:solidFill>
                </a:rPr>
                <a:t>ccw</a:t>
              </a:r>
              <a:endParaRPr kumimoji="0" lang="en-US"/>
            </a:p>
          </p:txBody>
        </p:sp>
      </p:grpSp>
      <p:sp>
        <p:nvSpPr>
          <p:cNvPr id="604194" name="Text Box 34"/>
          <p:cNvSpPr txBox="1">
            <a:spLocks noChangeArrowheads="1"/>
          </p:cNvSpPr>
          <p:nvPr/>
        </p:nvSpPr>
        <p:spPr bwMode="auto">
          <a:xfrm>
            <a:off x="3848100" y="5055027"/>
            <a:ext cx="4559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en-US" dirty="0">
                <a:solidFill>
                  <a:srgbClr val="C00000"/>
                </a:solidFill>
              </a:rPr>
              <a:t>Negative</a:t>
            </a:r>
            <a:r>
              <a:rPr kumimoji="0" lang="en-US" dirty="0"/>
              <a:t> torque: clockwise, into page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04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04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6" grpId="0" animBg="1"/>
      <p:bldP spid="604162" grpId="0" autoUpdateAnimBg="0"/>
      <p:bldP spid="604163" grpId="0" autoUpdateAnimBg="0"/>
      <p:bldP spid="604189" grpId="0" autoUpdateAnimBg="0"/>
      <p:bldP spid="60419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01650"/>
            <a:ext cx="7315200" cy="1143000"/>
          </a:xfrm>
        </p:spPr>
        <p:txBody>
          <a:bodyPr/>
          <a:lstStyle/>
          <a:p>
            <a:pPr algn="ctr"/>
            <a:r>
              <a:rPr lang="en-US"/>
              <a:t>The Moment Arm</a:t>
            </a:r>
          </a:p>
        </p:txBody>
      </p:sp>
      <p:sp>
        <p:nvSpPr>
          <p:cNvPr id="610307" name="Text Box 3"/>
          <p:cNvSpPr txBox="1">
            <a:spLocks noChangeArrowheads="1"/>
          </p:cNvSpPr>
          <p:nvPr/>
        </p:nvSpPr>
        <p:spPr bwMode="auto">
          <a:xfrm>
            <a:off x="1365250" y="1757363"/>
            <a:ext cx="7043738" cy="1244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l"/>
            <a:r>
              <a:rPr kumimoji="0" lang="en-US" sz="2400" dirty="0"/>
              <a:t>The </a:t>
            </a:r>
            <a:r>
              <a:rPr kumimoji="0" lang="en-US" sz="2400" b="1" dirty="0" smtClean="0">
                <a:solidFill>
                  <a:srgbClr val="002060"/>
                </a:solidFill>
              </a:rPr>
              <a:t>moment arm</a:t>
            </a:r>
            <a:r>
              <a:rPr kumimoji="0" lang="en-US" sz="2400" dirty="0" smtClean="0">
                <a:solidFill>
                  <a:srgbClr val="002060"/>
                </a:solidFill>
              </a:rPr>
              <a:t> (r) </a:t>
            </a:r>
            <a:r>
              <a:rPr kumimoji="0" lang="en-US" sz="2400" dirty="0" smtClean="0"/>
              <a:t>of </a:t>
            </a:r>
            <a:r>
              <a:rPr kumimoji="0" lang="en-US" sz="2400" dirty="0"/>
              <a:t>a force is the perpendicular distance from the line of action of a force to the axis of rotation.</a:t>
            </a:r>
            <a:endParaRPr kumimoji="0" lang="en-US" dirty="0"/>
          </a:p>
        </p:txBody>
      </p:sp>
      <p:grpSp>
        <p:nvGrpSpPr>
          <p:cNvPr id="30" name="Group 35"/>
          <p:cNvGrpSpPr>
            <a:grpSpLocks/>
          </p:cNvGrpSpPr>
          <p:nvPr/>
        </p:nvGrpSpPr>
        <p:grpSpPr bwMode="auto">
          <a:xfrm>
            <a:off x="685800" y="3733800"/>
            <a:ext cx="8229600" cy="2286000"/>
            <a:chOff x="432" y="2880"/>
            <a:chExt cx="5184" cy="1440"/>
          </a:xfrm>
        </p:grpSpPr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3072" y="2880"/>
              <a:ext cx="2544" cy="14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32" name="Object 37"/>
            <p:cNvGraphicFramePr>
              <a:graphicFrameLocks noChangeAspect="1"/>
            </p:cNvGraphicFramePr>
            <p:nvPr/>
          </p:nvGraphicFramePr>
          <p:xfrm>
            <a:off x="3504" y="3264"/>
            <a:ext cx="1008" cy="804"/>
          </p:xfrm>
          <a:graphic>
            <a:graphicData uri="http://schemas.openxmlformats.org/presentationml/2006/ole">
              <p:oleObj spid="_x0000_s107522" name="Clip" r:id="rId6" imgW="495360" imgH="396360" progId="">
                <p:embed/>
              </p:oleObj>
            </a:graphicData>
          </a:graphic>
        </p:graphicFrame>
        <p:sp>
          <p:nvSpPr>
            <p:cNvPr id="33" name="AutoShape 38"/>
            <p:cNvSpPr>
              <a:spLocks noChangeArrowheads="1"/>
            </p:cNvSpPr>
            <p:nvPr/>
          </p:nvSpPr>
          <p:spPr bwMode="auto">
            <a:xfrm>
              <a:off x="3552" y="3888"/>
              <a:ext cx="96" cy="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4656" y="3552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0" lang="en-US" sz="2400" i="0">
                  <a:solidFill>
                    <a:srgbClr val="000000"/>
                  </a:solidFill>
                </a:rPr>
                <a:t>20 N</a:t>
              </a:r>
              <a:endParaRPr kumimoji="0"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3312" y="2928"/>
              <a:ext cx="21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0" lang="en-US" sz="2400">
                  <a:solidFill>
                    <a:srgbClr val="000000"/>
                  </a:solidFill>
                </a:rPr>
                <a:t>Location of force</a:t>
              </a:r>
              <a:endParaRPr kumimoji="0" lang="en-US"/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432" y="2880"/>
              <a:ext cx="2544" cy="14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Text Box 42"/>
            <p:cNvSpPr txBox="1">
              <a:spLocks noChangeArrowheads="1"/>
            </p:cNvSpPr>
            <p:nvPr/>
          </p:nvSpPr>
          <p:spPr bwMode="auto">
            <a:xfrm>
              <a:off x="528" y="3072"/>
              <a:ext cx="2352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0" lang="en-US" sz="3200">
                  <a:solidFill>
                    <a:srgbClr val="000000"/>
                  </a:solidFill>
                  <a:latin typeface="Times New Roman" pitchFamily="18" charset="0"/>
                </a:rPr>
                <a:t>The forces nearer the end of the wrench have greater torques.</a:t>
              </a:r>
              <a:endParaRPr kumimoji="0" lang="en-US"/>
            </a:p>
          </p:txBody>
        </p:sp>
        <p:sp>
          <p:nvSpPr>
            <p:cNvPr id="38" name="Line 43"/>
            <p:cNvSpPr>
              <a:spLocks noChangeShapeType="1"/>
            </p:cNvSpPr>
            <p:nvPr/>
          </p:nvSpPr>
          <p:spPr bwMode="auto">
            <a:xfrm>
              <a:off x="4416" y="3408"/>
              <a:ext cx="192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Line 44"/>
            <p:cNvSpPr>
              <a:spLocks noChangeShapeType="1"/>
            </p:cNvSpPr>
            <p:nvPr/>
          </p:nvSpPr>
          <p:spPr bwMode="auto">
            <a:xfrm>
              <a:off x="3984" y="3744"/>
              <a:ext cx="192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4080" y="398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0" lang="en-US" sz="2400" i="0">
                  <a:solidFill>
                    <a:srgbClr val="000000"/>
                  </a:solidFill>
                </a:rPr>
                <a:t>20 N</a:t>
              </a:r>
              <a:endParaRPr kumimoji="0" lang="en-US" sz="2400">
                <a:solidFill>
                  <a:srgbClr val="000000"/>
                </a:solidFill>
              </a:endParaRPr>
            </a:p>
          </p:txBody>
        </p:sp>
        <p:sp>
          <p:nvSpPr>
            <p:cNvPr id="41" name="Line 46"/>
            <p:cNvSpPr>
              <a:spLocks noChangeShapeType="1"/>
            </p:cNvSpPr>
            <p:nvPr/>
          </p:nvSpPr>
          <p:spPr bwMode="auto">
            <a:xfrm>
              <a:off x="4224" y="3600"/>
              <a:ext cx="192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Text Box 47"/>
            <p:cNvSpPr txBox="1">
              <a:spLocks noChangeArrowheads="1"/>
            </p:cNvSpPr>
            <p:nvPr/>
          </p:nvSpPr>
          <p:spPr bwMode="auto">
            <a:xfrm>
              <a:off x="4368" y="374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0" lang="en-US" sz="2400" i="0">
                  <a:solidFill>
                    <a:srgbClr val="000000"/>
                  </a:solidFill>
                </a:rPr>
                <a:t>20 N</a:t>
              </a:r>
              <a:endParaRPr kumimoji="0" lang="en-US" sz="2400">
                <a:solidFill>
                  <a:srgbClr val="000000"/>
                </a:solidFill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 autoUpdateAnimBg="0"/>
      <p:bldP spid="610307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60425" y="411163"/>
            <a:ext cx="7588250" cy="1143000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latin typeface="Times New Roman" pitchFamily="18" charset="0"/>
              </a:rPr>
              <a:t>Example 1: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An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80-N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force acts at the end of a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12-cm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wrench as shown. Find the torque.</a:t>
            </a:r>
            <a:endParaRPr lang="en-US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09285" name="Text Box 5"/>
          <p:cNvSpPr txBox="1">
            <a:spLocks noChangeArrowheads="1"/>
          </p:cNvSpPr>
          <p:nvPr/>
        </p:nvSpPr>
        <p:spPr bwMode="auto">
          <a:xfrm>
            <a:off x="771525" y="4446588"/>
            <a:ext cx="7723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kumimoji="0" lang="en-US"/>
              <a:t> Extend line of action, draw, calculate r.</a:t>
            </a:r>
          </a:p>
        </p:txBody>
      </p:sp>
      <p:sp>
        <p:nvSpPr>
          <p:cNvPr id="609287" name="Text Box 7"/>
          <p:cNvSpPr txBox="1">
            <a:spLocks noChangeArrowheads="1"/>
          </p:cNvSpPr>
          <p:nvPr/>
        </p:nvSpPr>
        <p:spPr bwMode="auto">
          <a:xfrm>
            <a:off x="4876800" y="5240338"/>
            <a:ext cx="3611563" cy="111125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91440" bIns="91440" anchor="ctr">
            <a:spAutoFit/>
          </a:bodyPr>
          <a:lstStyle/>
          <a:p>
            <a:pPr marL="287338" indent="-287338" algn="l"/>
            <a:r>
              <a:rPr kumimoji="0" lang="en-US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kumimoji="0" lang="en-US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kumimoji="0" lang="en-US" i="0">
                <a:solidFill>
                  <a:srgbClr val="000000"/>
                </a:solidFill>
                <a:latin typeface="Times New Roman" pitchFamily="18" charset="0"/>
              </a:rPr>
              <a:t>(80 N)(0.104 m) =  8.31 N m</a:t>
            </a:r>
            <a:endParaRPr kumimoji="0" lang="en-US">
              <a:latin typeface="Symbol" pitchFamily="18" charset="2"/>
            </a:endParaRPr>
          </a:p>
        </p:txBody>
      </p:sp>
      <p:sp>
        <p:nvSpPr>
          <p:cNvPr id="609290" name="Text Box 10"/>
          <p:cNvSpPr txBox="1">
            <a:spLocks noChangeArrowheads="1"/>
          </p:cNvSpPr>
          <p:nvPr/>
        </p:nvSpPr>
        <p:spPr bwMode="auto">
          <a:xfrm>
            <a:off x="1174750" y="5230813"/>
            <a:ext cx="3270250" cy="111125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91440" bIns="91440" anchor="ctr">
            <a:spAutoFit/>
          </a:bodyPr>
          <a:lstStyle/>
          <a:p>
            <a:pPr marL="287338" indent="-287338" algn="l"/>
            <a:r>
              <a:rPr kumimoji="0" lang="en-US">
                <a:solidFill>
                  <a:srgbClr val="000000"/>
                </a:solidFill>
              </a:rPr>
              <a:t>r = </a:t>
            </a:r>
            <a:r>
              <a:rPr kumimoji="0" lang="en-US" i="0">
                <a:solidFill>
                  <a:srgbClr val="000000"/>
                </a:solidFill>
              </a:rPr>
              <a:t>12</a:t>
            </a:r>
            <a:r>
              <a:rPr kumimoji="0" lang="en-US">
                <a:solidFill>
                  <a:srgbClr val="000000"/>
                </a:solidFill>
              </a:rPr>
              <a:t> </a:t>
            </a:r>
            <a:r>
              <a:rPr kumimoji="0" lang="en-US" i="0">
                <a:solidFill>
                  <a:srgbClr val="000000"/>
                </a:solidFill>
              </a:rPr>
              <a:t>cm sin 60</a:t>
            </a:r>
            <a:r>
              <a:rPr kumimoji="0" lang="en-US" i="0" baseline="30000">
                <a:solidFill>
                  <a:srgbClr val="000000"/>
                </a:solidFill>
              </a:rPr>
              <a:t>0     </a:t>
            </a:r>
            <a:r>
              <a:rPr kumimoji="0" lang="en-US" i="0">
                <a:solidFill>
                  <a:srgbClr val="000000"/>
                </a:solidFill>
              </a:rPr>
              <a:t>= 10.4 cm</a:t>
            </a:r>
          </a:p>
        </p:txBody>
      </p:sp>
      <p:pic>
        <p:nvPicPr>
          <p:cNvPr id="60929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838" y="1733550"/>
            <a:ext cx="3708400" cy="2614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60929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488" y="1709738"/>
            <a:ext cx="3736975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9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9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0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2" grpId="0" autoUpdateAnimBg="0"/>
      <p:bldP spid="609285" grpId="0" autoUpdateAnimBg="0"/>
      <p:bldP spid="609287" grpId="0" animBg="1" autoUpdateAnimBg="0"/>
      <p:bldP spid="609290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406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988" y="1519238"/>
            <a:ext cx="75215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430213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latin typeface="Times New Roman" pitchFamily="18" charset="0"/>
              </a:rPr>
              <a:t>Alternate: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An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80-N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force acts at the end of a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12-cm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wrench as shown. Find the torque.</a:t>
            </a:r>
            <a:endParaRPr lang="en-US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13385" name="Text Box 9"/>
          <p:cNvSpPr txBox="1">
            <a:spLocks noChangeArrowheads="1"/>
          </p:cNvSpPr>
          <p:nvPr/>
        </p:nvSpPr>
        <p:spPr bwMode="auto">
          <a:xfrm>
            <a:off x="611188" y="3984625"/>
            <a:ext cx="8245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en-US"/>
              <a:t>Resolve 80-N force into components as shown.</a:t>
            </a:r>
          </a:p>
        </p:txBody>
      </p:sp>
      <p:sp>
        <p:nvSpPr>
          <p:cNvPr id="613386" name="Text Box 10"/>
          <p:cNvSpPr txBox="1">
            <a:spLocks noChangeArrowheads="1"/>
          </p:cNvSpPr>
          <p:nvPr/>
        </p:nvSpPr>
        <p:spPr bwMode="auto">
          <a:xfrm>
            <a:off x="863600" y="4819005"/>
            <a:ext cx="7600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en-US" dirty="0"/>
              <a:t>Note from figure</a:t>
            </a:r>
            <a:r>
              <a:rPr kumimoji="0" lang="en-US" dirty="0">
                <a:solidFill>
                  <a:srgbClr val="7030A0"/>
                </a:solidFill>
              </a:rPr>
              <a:t>:   </a:t>
            </a:r>
            <a:r>
              <a:rPr kumimoji="0" lang="en-US" dirty="0" err="1">
                <a:solidFill>
                  <a:srgbClr val="7030A0"/>
                </a:solidFill>
              </a:rPr>
              <a:t>r</a:t>
            </a:r>
            <a:r>
              <a:rPr kumimoji="0" lang="en-US" baseline="-25000" dirty="0" err="1">
                <a:solidFill>
                  <a:srgbClr val="7030A0"/>
                </a:solidFill>
              </a:rPr>
              <a:t>x</a:t>
            </a:r>
            <a:r>
              <a:rPr kumimoji="0" lang="en-US" baseline="-25000" dirty="0">
                <a:solidFill>
                  <a:srgbClr val="7030A0"/>
                </a:solidFill>
              </a:rPr>
              <a:t> </a:t>
            </a:r>
            <a:r>
              <a:rPr kumimoji="0" lang="en-US" i="0" dirty="0">
                <a:solidFill>
                  <a:srgbClr val="7030A0"/>
                </a:solidFill>
              </a:rPr>
              <a:t>= 0</a:t>
            </a:r>
            <a:r>
              <a:rPr kumimoji="0" lang="en-US" dirty="0">
                <a:solidFill>
                  <a:srgbClr val="7030A0"/>
                </a:solidFill>
              </a:rPr>
              <a:t>  </a:t>
            </a:r>
            <a:r>
              <a:rPr kumimoji="0" lang="en-US" dirty="0"/>
              <a:t>and  </a:t>
            </a:r>
            <a:r>
              <a:rPr kumimoji="0" lang="en-US" dirty="0" err="1">
                <a:solidFill>
                  <a:srgbClr val="7030A0"/>
                </a:solidFill>
              </a:rPr>
              <a:t>r</a:t>
            </a:r>
            <a:r>
              <a:rPr kumimoji="0" lang="en-US" baseline="-25000" dirty="0" err="1">
                <a:solidFill>
                  <a:srgbClr val="7030A0"/>
                </a:solidFill>
              </a:rPr>
              <a:t>y</a:t>
            </a:r>
            <a:r>
              <a:rPr kumimoji="0" lang="en-US" dirty="0">
                <a:solidFill>
                  <a:srgbClr val="7030A0"/>
                </a:solidFill>
              </a:rPr>
              <a:t> = </a:t>
            </a:r>
            <a:r>
              <a:rPr kumimoji="0" lang="en-US" i="0" dirty="0">
                <a:solidFill>
                  <a:srgbClr val="7030A0"/>
                </a:solidFill>
              </a:rPr>
              <a:t>12 cm</a:t>
            </a:r>
            <a:r>
              <a:rPr kumimoji="0" lang="en-US" baseline="-25000" dirty="0">
                <a:solidFill>
                  <a:srgbClr val="7030A0"/>
                </a:solidFill>
              </a:rPr>
              <a:t> </a:t>
            </a:r>
            <a:endParaRPr kumimoji="0" lang="en-US" dirty="0">
              <a:solidFill>
                <a:srgbClr val="7030A0"/>
              </a:solidFill>
            </a:endParaRPr>
          </a:p>
        </p:txBody>
      </p:sp>
      <p:sp>
        <p:nvSpPr>
          <p:cNvPr id="613387" name="Text Box 11"/>
          <p:cNvSpPr txBox="1">
            <a:spLocks noChangeArrowheads="1"/>
          </p:cNvSpPr>
          <p:nvPr/>
        </p:nvSpPr>
        <p:spPr bwMode="auto">
          <a:xfrm>
            <a:off x="827088" y="5700713"/>
            <a:ext cx="3629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en-US">
                <a:latin typeface="Symbol" pitchFamily="18" charset="2"/>
              </a:rPr>
              <a:t>t</a:t>
            </a:r>
            <a:r>
              <a:rPr kumimoji="0" lang="en-US">
                <a:latin typeface="Times New Roman" pitchFamily="18" charset="0"/>
              </a:rPr>
              <a:t> = </a:t>
            </a:r>
            <a:r>
              <a:rPr kumimoji="0" lang="en-US" i="0">
                <a:latin typeface="Times New Roman" pitchFamily="18" charset="0"/>
              </a:rPr>
              <a:t>(69.3 N)(0.12 m)</a:t>
            </a:r>
            <a:endParaRPr kumimoji="0" lang="en-US">
              <a:latin typeface="Symbol" pitchFamily="18" charset="2"/>
            </a:endParaRPr>
          </a:p>
        </p:txBody>
      </p:sp>
      <p:sp>
        <p:nvSpPr>
          <p:cNvPr id="613388" name="Text Box 12"/>
          <p:cNvSpPr txBox="1">
            <a:spLocks noChangeArrowheads="1"/>
          </p:cNvSpPr>
          <p:nvPr/>
        </p:nvSpPr>
        <p:spPr bwMode="auto">
          <a:xfrm>
            <a:off x="4841875" y="5656263"/>
            <a:ext cx="3879850" cy="65405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91440" bIns="91440" anchor="ctr">
            <a:spAutoFit/>
          </a:bodyPr>
          <a:lstStyle/>
          <a:p>
            <a:r>
              <a:rPr kumimoji="0" lang="en-US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kumimoji="0" lang="en-US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kumimoji="0" lang="en-US" i="0">
                <a:solidFill>
                  <a:srgbClr val="000000"/>
                </a:solidFill>
                <a:latin typeface="Times New Roman" pitchFamily="18" charset="0"/>
              </a:rPr>
              <a:t>8.31 N m as before</a:t>
            </a:r>
            <a:endParaRPr kumimoji="0" lang="en-US">
              <a:latin typeface="Symbol" pitchFamily="18" charset="2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545013" y="2152650"/>
            <a:ext cx="1528762" cy="1550988"/>
            <a:chOff x="2863" y="1356"/>
            <a:chExt cx="963" cy="977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005" y="1645"/>
              <a:ext cx="628" cy="688"/>
              <a:chOff x="3266" y="1249"/>
              <a:chExt cx="628" cy="688"/>
            </a:xfrm>
          </p:grpSpPr>
          <p:sp>
            <p:nvSpPr>
              <p:cNvPr id="613398" name="Arc 22"/>
              <p:cNvSpPr>
                <a:spLocks/>
              </p:cNvSpPr>
              <p:nvPr/>
            </p:nvSpPr>
            <p:spPr bwMode="auto">
              <a:xfrm rot="16742428" flipV="1">
                <a:off x="3577" y="1312"/>
                <a:ext cx="317" cy="31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3399" name="Arc 23"/>
              <p:cNvSpPr>
                <a:spLocks/>
              </p:cNvSpPr>
              <p:nvPr/>
            </p:nvSpPr>
            <p:spPr bwMode="auto">
              <a:xfrm rot="-4857572" flipH="1" flipV="1">
                <a:off x="3536" y="1620"/>
                <a:ext cx="317" cy="31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3400" name="Arc 24"/>
              <p:cNvSpPr>
                <a:spLocks/>
              </p:cNvSpPr>
              <p:nvPr/>
            </p:nvSpPr>
            <p:spPr bwMode="auto">
              <a:xfrm rot="-4857572">
                <a:off x="3266" y="1249"/>
                <a:ext cx="317" cy="31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3403" name="Text Box 27"/>
            <p:cNvSpPr txBox="1">
              <a:spLocks noChangeArrowheads="1"/>
            </p:cNvSpPr>
            <p:nvPr/>
          </p:nvSpPr>
          <p:spPr bwMode="auto">
            <a:xfrm>
              <a:off x="2863" y="1356"/>
              <a:ext cx="9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0" lang="en-US" sz="2400">
                  <a:solidFill>
                    <a:srgbClr val="000000"/>
                  </a:solidFill>
                </a:rPr>
                <a:t>positive</a:t>
              </a:r>
              <a:endParaRPr kumimoji="0" lang="en-US"/>
            </a:p>
          </p:txBody>
        </p:sp>
      </p:grpSp>
      <p:sp>
        <p:nvSpPr>
          <p:cNvPr id="613405" name="Text Box 29"/>
          <p:cNvSpPr txBox="1">
            <a:spLocks noChangeArrowheads="1"/>
          </p:cNvSpPr>
          <p:nvPr/>
        </p:nvSpPr>
        <p:spPr bwMode="auto">
          <a:xfrm>
            <a:off x="5859463" y="2762250"/>
            <a:ext cx="113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en-US" sz="1800" i="0">
                <a:solidFill>
                  <a:srgbClr val="000000"/>
                </a:solidFill>
              </a:rPr>
              <a:t>12 cm</a:t>
            </a:r>
            <a:endParaRPr kumimoji="0"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3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3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1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8" grpId="0" autoUpdateAnimBg="0"/>
      <p:bldP spid="613385" grpId="0" autoUpdateAnimBg="0"/>
      <p:bldP spid="613386" grpId="0" autoUpdateAnimBg="0"/>
      <p:bldP spid="613387" grpId="0" autoUpdateAnimBg="0"/>
      <p:bldP spid="613388" grpId="0" animBg="1" autoUpdateAnimBg="0"/>
      <p:bldP spid="613405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l-GR" dirty="0" smtClean="0"/>
              <a:t>ΣΤ</a:t>
            </a:r>
            <a:r>
              <a:rPr lang="en-US" dirty="0" smtClean="0"/>
              <a:t> = 0, the system is in rotational equilibrium.</a:t>
            </a:r>
          </a:p>
          <a:p>
            <a:endParaRPr lang="en-US" dirty="0" smtClean="0"/>
          </a:p>
          <a:p>
            <a:r>
              <a:rPr lang="en-US" dirty="0" smtClean="0"/>
              <a:t>Be sure to note the signs of each force (counterclockwise = positive, clockwise = negative) when adding </a:t>
            </a:r>
            <a:r>
              <a:rPr lang="en-US" smtClean="0"/>
              <a:t>the torques.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l_fi" descr="http://edgecastcdn.net/800034/www.perpetualkid.com/productimages/lg3/CATS-11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1" y="3352800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Angular Displacement, cont.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i="1" dirty="0" smtClean="0"/>
              <a:t>angular displacement</a:t>
            </a:r>
            <a:r>
              <a:rPr lang="en-US" dirty="0" smtClean="0"/>
              <a:t> is defined as the angle the object rotates through during some time interval</a:t>
            </a:r>
          </a:p>
          <a:p>
            <a:pPr eaLnBrk="1" hangingPunct="1">
              <a:buFont typeface="Wingdings" pitchFamily="1" charset="2"/>
              <a:buNone/>
            </a:pPr>
            <a:endParaRPr lang="en-US" dirty="0" smtClean="0"/>
          </a:p>
          <a:p>
            <a:pPr eaLnBrk="1" hangingPunct="1">
              <a:buFont typeface="Wingdings" pitchFamily="1" charset="2"/>
              <a:buNone/>
            </a:pPr>
            <a:endParaRPr lang="en-US" dirty="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600200" y="3352800"/>
          <a:ext cx="2362200" cy="635000"/>
        </p:xfrm>
        <a:graphic>
          <a:graphicData uri="http://schemas.openxmlformats.org/presentationml/2006/ole">
            <p:oleObj spid="_x0000_s3074" name="Equation" r:id="rId5" imgW="850680" imgH="22860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and Rotational Analogs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4154488" cy="4114800"/>
          </a:xfrm>
        </p:spPr>
        <p:txBody>
          <a:bodyPr/>
          <a:lstStyle/>
          <a:p>
            <a:r>
              <a:rPr lang="en-US" dirty="0" smtClean="0"/>
              <a:t>Linear</a:t>
            </a:r>
          </a:p>
          <a:p>
            <a:r>
              <a:rPr lang="en-US" dirty="0" smtClean="0">
                <a:latin typeface="Cambria Math"/>
                <a:ea typeface="Cambria Math"/>
              </a:rPr>
              <a:t>𝛥x (linear displacement)   or s (arc length) (in m)</a:t>
            </a:r>
          </a:p>
          <a:p>
            <a:r>
              <a:rPr lang="en-US" dirty="0" smtClean="0">
                <a:latin typeface="Cambria Math"/>
                <a:ea typeface="Cambria Math"/>
              </a:rPr>
              <a:t>v (linear or tangential velocity) (in m/s)</a:t>
            </a:r>
          </a:p>
          <a:p>
            <a:r>
              <a:rPr lang="en-US" dirty="0" smtClean="0">
                <a:latin typeface="Cambria Math"/>
                <a:ea typeface="Cambria Math"/>
              </a:rPr>
              <a:t>a (linear acceleration)                  (in m/s</a:t>
            </a:r>
            <a:r>
              <a:rPr lang="en-US" baseline="30000" dirty="0" smtClean="0">
                <a:latin typeface="Cambria Math"/>
                <a:ea typeface="Cambria Math"/>
              </a:rPr>
              <a:t>2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264152" cy="4572000"/>
          </a:xfrm>
        </p:spPr>
        <p:txBody>
          <a:bodyPr/>
          <a:lstStyle/>
          <a:p>
            <a:r>
              <a:rPr lang="en-US" dirty="0" smtClean="0"/>
              <a:t>Rotational</a:t>
            </a:r>
          </a:p>
          <a:p>
            <a:r>
              <a:rPr lang="en-US" dirty="0" smtClean="0">
                <a:latin typeface="Cambria Math"/>
                <a:ea typeface="Cambria Math"/>
              </a:rPr>
              <a:t>𝛥𝜭 (angular displacement) (in radians</a:t>
            </a:r>
          </a:p>
          <a:p>
            <a:r>
              <a:rPr lang="en-US" dirty="0" smtClean="0">
                <a:latin typeface="Cambria Math"/>
                <a:ea typeface="Cambria Math"/>
              </a:rPr>
              <a:t>𝝎 (angular speed)                (in </a:t>
            </a:r>
            <a:r>
              <a:rPr lang="en-US" dirty="0" err="1" smtClean="0">
                <a:latin typeface="Cambria Math"/>
                <a:ea typeface="Cambria Math"/>
              </a:rPr>
              <a:t>rad</a:t>
            </a:r>
            <a:r>
              <a:rPr lang="en-US" dirty="0" smtClean="0">
                <a:latin typeface="Cambria Math"/>
                <a:ea typeface="Cambria Math"/>
              </a:rPr>
              <a:t>/s)</a:t>
            </a:r>
          </a:p>
          <a:p>
            <a:r>
              <a:rPr lang="en-US" dirty="0" smtClean="0">
                <a:latin typeface="Cambria Math"/>
                <a:ea typeface="Cambria Math"/>
              </a:rPr>
              <a:t>𝜶 (angular acceleration)     (in </a:t>
            </a:r>
            <a:r>
              <a:rPr lang="en-US" dirty="0" err="1" smtClean="0">
                <a:latin typeface="Cambria Math"/>
                <a:ea typeface="Cambria Math"/>
              </a:rPr>
              <a:t>rad</a:t>
            </a:r>
            <a:r>
              <a:rPr lang="en-US" dirty="0" smtClean="0">
                <a:latin typeface="Cambria Math"/>
                <a:ea typeface="Cambria Math"/>
              </a:rPr>
              <a:t>/s</a:t>
            </a:r>
            <a:r>
              <a:rPr lang="en-US" baseline="30000" dirty="0" smtClean="0">
                <a:latin typeface="Cambria Math"/>
                <a:ea typeface="Cambria Math"/>
              </a:rPr>
              <a:t>2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Analogies Between Linear and Rotational Motion</a:t>
            </a:r>
          </a:p>
        </p:txBody>
      </p:sp>
      <p:pic>
        <p:nvPicPr>
          <p:cNvPr id="25603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05125"/>
            <a:ext cx="90995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visualphotos.com/photo/2x3226899/swing_ride_at_amusement_park_600-01083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969066"/>
            <a:ext cx="2714832" cy="1888934"/>
          </a:xfrm>
          <a:prstGeom prst="rect">
            <a:avLst/>
          </a:prstGeom>
          <a:noFill/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dirty="0" smtClean="0"/>
              <a:t>Conversions Between Angular and Linear Quantities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Displacements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Speeds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Accelerations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Every point on the rotating object has the same angular motion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Every point on the rotating object does </a:t>
            </a:r>
            <a:r>
              <a:rPr lang="en-US" i="1" dirty="0" smtClean="0"/>
              <a:t>not</a:t>
            </a:r>
            <a:r>
              <a:rPr lang="en-US" dirty="0" smtClean="0"/>
              <a:t> have the same linear motion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219200" y="1981200"/>
          <a:ext cx="1066800" cy="452438"/>
        </p:xfrm>
        <a:graphic>
          <a:graphicData uri="http://schemas.openxmlformats.org/presentationml/2006/ole">
            <p:oleObj spid="_x0000_s6146" name="Equation" r:id="rId5" imgW="419040" imgH="177480" progId="Equation.3">
              <p:embed/>
            </p:oleObj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990600" y="2743200"/>
          <a:ext cx="1397000" cy="571500"/>
        </p:xfrm>
        <a:graphic>
          <a:graphicData uri="http://schemas.openxmlformats.org/presentationml/2006/ole">
            <p:oleObj spid="_x0000_s6147" name="Equation" r:id="rId6" imgW="558720" imgH="228600" progId="">
              <p:embed/>
            </p:oleObj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863600" y="3581400"/>
          <a:ext cx="1498600" cy="627063"/>
        </p:xfrm>
        <a:graphic>
          <a:graphicData uri="http://schemas.openxmlformats.org/presentationml/2006/ole">
            <p:oleObj spid="_x0000_s6148" name="Equation" r:id="rId7" imgW="545760" imgH="22860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Tangential Velocity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Tangential Velocity can be calculated by considering how fast something rotates at a given radius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t</a:t>
            </a:r>
            <a:r>
              <a:rPr lang="en-US" dirty="0" smtClean="0"/>
              <a:t> is the </a:t>
            </a:r>
            <a:r>
              <a:rPr lang="en-US" dirty="0" err="1" smtClean="0"/>
              <a:t>tengential</a:t>
            </a:r>
            <a:r>
              <a:rPr lang="en-US" dirty="0" smtClean="0"/>
              <a:t> speed</a:t>
            </a:r>
          </a:p>
          <a:p>
            <a:pPr lvl="1"/>
            <a:r>
              <a:rPr lang="en-US" dirty="0" smtClean="0"/>
              <a:t>r is the radius</a:t>
            </a:r>
          </a:p>
          <a:p>
            <a:pPr lvl="1"/>
            <a:r>
              <a:rPr lang="en-US" dirty="0" smtClean="0"/>
              <a:t>T is the period of rotation (how long for 1 cycle)</a:t>
            </a:r>
          </a:p>
          <a:p>
            <a:pPr lvl="1"/>
            <a:r>
              <a:rPr lang="en-US" dirty="0" smtClean="0"/>
              <a:t>f is the frequency of the rotation (how many cycles per second)</a:t>
            </a:r>
          </a:p>
          <a:p>
            <a:r>
              <a:rPr lang="en-US" dirty="0" smtClean="0"/>
              <a:t>Period (T) and frequency (f) are inverses of each other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76800" y="2438400"/>
          <a:ext cx="2796048" cy="1111250"/>
        </p:xfrm>
        <a:graphic>
          <a:graphicData uri="http://schemas.openxmlformats.org/presentationml/2006/ole">
            <p:oleObj spid="_x0000_s135170" name="Equation" r:id="rId3" imgW="990360" imgH="3934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0" y="5181600"/>
          <a:ext cx="990600" cy="961465"/>
        </p:xfrm>
        <a:graphic>
          <a:graphicData uri="http://schemas.openxmlformats.org/presentationml/2006/ole">
            <p:oleObj spid="_x0000_s135171" name="Equation" r:id="rId4" imgW="4316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NOWTEXT" val="Answer Now"/>
  <p:tag name="RESPTABLESTYLE" val="-1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BULLETTYPE" val="3"/>
  <p:tag name="COUNTDOWNSECONDS" val="10"/>
  <p:tag name="CHARTVALUEFORMAT" val="0%"/>
  <p:tag name="MAXRESPONDERS" val="5"/>
  <p:tag name="CUSTOMCELLFORECOLOR" val="-16777216"/>
  <p:tag name="DISPLAYDEVICENUMBER" val="True"/>
  <p:tag name="CHARTCOLORS" val="0"/>
  <p:tag name="INCLUDEPPT" val="True"/>
  <p:tag name="AUTOADJUSTPARTRANGE" val="True"/>
  <p:tag name="ANSWERNOWSTYLE" val="-1"/>
  <p:tag name="BACKUPSESSIONS" val="True"/>
  <p:tag name="PARTICIPANTSINLEADERBOARD" val="5"/>
  <p:tag name="CUSTOMCELLBACKCOLOR1" val="-657956"/>
  <p:tag name="AUTOSIZEGRID" val="True"/>
  <p:tag name="PARTLISTDEFAULT" val="0"/>
  <p:tag name="RESPCOUNTERFORMAT" val="0"/>
  <p:tag name="AUTOUPDATEALIASES" val="True"/>
  <p:tag name="CUSTOMCELLBACKCOLOR4" val="-8355712"/>
  <p:tag name="CHARTLABELS" val="0"/>
  <p:tag name="ZEROBASED" val="False"/>
  <p:tag name="INPUTSOURCE" val="1"/>
  <p:tag name="BUBBLEVALUEFORMAT" val="0.0"/>
  <p:tag name="GRIDSIZE" val="{Width=800, Height=600}"/>
  <p:tag name="POWERPOINTVERSION" val="12.0"/>
  <p:tag name="ROTATIONINTERVAL" val="2"/>
  <p:tag name="GRIDOPACITY" val="90"/>
  <p:tag name="SHOWBARVISIBLE" val="True"/>
  <p:tag name="CUSTOMGRIDBACKCOLOR" val="-2830136"/>
  <p:tag name="REALTIMEBACKUP" val="False"/>
  <p:tag name="USESCHEMECOLORS" val="True"/>
  <p:tag name="BACKUPMAINTENANCE" val="7"/>
  <p:tag name="COUNTDOWNSTYLE" val="-1"/>
  <p:tag name="BUBBLESIZEVISIBLE" val="True"/>
  <p:tag name="CORRECTPOINTVALUE" val="100"/>
  <p:tag name="RESETCHARTS" val="True"/>
  <p:tag name="DELIMITERS" val="3.1"/>
  <p:tag name="LUIDIAENABLED" val="False"/>
  <p:tag name="EXPANDSHOWBAR" val="True"/>
  <p:tag name="WASPOLLED" val="BA56EFE6625040D296D2379CCE01F0C9"/>
  <p:tag name="TPVERSION" val="5"/>
  <p:tag name="TPFULLVERSION" val="5.3.1.3337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DE022DAAF52424CB4B5D333F1430410"/>
  <p:tag name="SLIDEID" val="0DE022DAAF52424CB4B5D333F143041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en a car takes a curve at a constant speed, the centripetal force is due to …"/>
  <p:tag name="ANSWERSALIAS" val="Frictional force|smicln|Circular force|smicln|Tensional force|smicln|Gravitational force"/>
  <p:tag name="VALUES" val="Correct|smicln|Incorrect|smicln|Incorrect|smicln|Incorrect"/>
  <p:tag name="TOTALRESPONSES" val="14"/>
  <p:tag name="RESPONSECOUNT" val="14"/>
  <p:tag name="SLICED" val="False"/>
  <p:tag name="RESPONSES" val="1;1;1;1;1;1;1;4;2;2;2;1;1;1;"/>
  <p:tag name="CHARTSTRINGSTD" val="10 3 0 1"/>
  <p:tag name="CHARTSTRINGREV" val="1 0 3 10"/>
  <p:tag name="CHARTSTRINGSTDPER" val="0.714285714285714 0.214285714285714 0 0.0714285714285714"/>
  <p:tag name="CHARTSTRINGREVPER" val="0.0714285714285714 0 0.214285714285714 0.714285714285714"/>
  <p:tag name="RESPONSESGATHERED" val="False"/>
  <p:tag name="ANONYMOUSTEMP" val="False"/>
  <p:tag name="TYPE" val="MultiChoiceSlide"/>
  <p:tag name="RESULTS" val="When a car takes a curve at a constant speed, the centripetal force is due to …[;crlf;]20[;]20[;]20[;]False[;]10[;][;crlf;]1.8[;]1.5[;]0.979795897113271[;]0.96[;crlf;]10[;]1[;]Frictional force1[;]Frictional force[;][;crlf;]6[;]-1[;]Circular force2[;]Circular force[;][;crlf;]2[;]-1[;]Tensional force3[;]Tensional force[;][;crlf;]2[;]-1[;]Gravitational force4[;]Gravitational force[;]"/>
  <p:tag name="TPQUESTIONXML" val="﻿&lt;?xml version=&quot;1.0&quot; encoding=&quot;utf-8&quot;?&gt;&#10;&lt;questionlist&gt;&#10;    &lt;properties&gt;&#10;        &lt;guid&gt;383B628583844702ABB60C89801D4361&lt;/guid&gt;&#10;        &lt;description /&gt;&#10;        &lt;date&gt;1/27/2015 8:03:4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EA0C2303D5E4729B927EEC04F4FC932&lt;/guid&gt;&#10;            &lt;repollguid&gt;B0F69078D19E41D5A6D46FA530F71BE0&lt;/repollguid&gt;&#10;            &lt;sourceid&gt;5E2DE75168324589A334EDE66AD2C914&lt;/sourceid&gt;&#10;            &lt;questiontext&gt;When a car takes a curve at a constant speed, the centripetal force is due to …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C0A1DB39949D4542BC211C155CA15A8D&lt;/guid&gt;&#10;                    &lt;answertext&gt;Frictional force &lt;/answertext&gt;&#10;                    &lt;valuetype&gt;1&lt;/valuetype&gt;&#10;                &lt;/answer&gt;&#10;                &lt;answer&gt;&#10;                    &lt;guid&gt;2B7BAF8CFFEF4946A00D1A04298DDE7B&lt;/guid&gt;&#10;                    &lt;answertext&gt;Circular force &lt;/answertext&gt;&#10;                    &lt;valuetype&gt;-1&lt;/valuetype&gt;&#10;                &lt;/answer&gt;&#10;                &lt;answer&gt;&#10;                    &lt;guid&gt;8ACA1B90F74847E3B5B88D37A3A3D2A1&lt;/guid&gt;&#10;                    &lt;answertext&gt;Tensional force &lt;/answertext&gt;&#10;                    &lt;valuetype&gt;-1&lt;/valuetype&gt;&#10;                &lt;/answer&gt;&#10;                &lt;answer&gt;&#10;                    &lt;guid&gt;DDCECED3E3DC4A8DA753316C1B34A8E0&lt;/guid&gt;&#10;                    &lt;answertext&gt;Gravitational forc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7"/>
  <p:tag name="FONTSIZE" val="32"/>
  <p:tag name="BULLETTYPE" val="ppBulletArabicPeriod"/>
  <p:tag name="ANSWERTEXT" val="Frictional force&#10;Circular force&#10;Tensional force&#10;Gravitational force"/>
  <p:tag name="OLDNUMANSWERS" val="4"/>
  <p:tag name="ZEROBAS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DE022DAAF52424CB4B5D333F1430410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en a car takes a curve at a constant speed, the centripetal force is due to …"/>
  <p:tag name="ANSWERSALIAS" val="Frictional force|smicln|Circular force|smicln|Tensional force|smicln|Gravitational force"/>
  <p:tag name="SLIDEORDER" val="2"/>
  <p:tag name="SLIDEGUID" val="45D107D5473649E0A2F2050B88DF8B79"/>
  <p:tag name="TOTALRESPONSES" val="17"/>
  <p:tag name="RESPONSECOUNT" val="17"/>
  <p:tag name="SLICED" val="False"/>
  <p:tag name="RESPONSES" val="3;3;3;3;3;3;3;3;3;-;3;3;3;3;3;3;3;3;"/>
  <p:tag name="CHARTSTRINGSTD" val="0 0 17 0"/>
  <p:tag name="CHARTSTRINGREV" val="0 17 0 0"/>
  <p:tag name="CHARTSTRINGSTDPER" val="0 0 1 0"/>
  <p:tag name="CHARTSTRINGREVPER" val="0 1 0 0"/>
  <p:tag name="VALUES" val="Incorrect|smicln|Incorrect|smicln|Correct|smicln|Incorrect"/>
  <p:tag name="RESPONSESGATHERED" val="False"/>
  <p:tag name="ANONYMOUSTEMP" val="False"/>
  <p:tag name="TYPE" val="MultiChoiceSlide"/>
  <p:tag name="RESULTS" val="When a you swing a lasso above your head, the centripetal force is due to …[;crlf;]21[;]21[;]21[;]False[;]19[;][;crlf;]3[;]3[;]0.308606699924184[;]0.0952380952380952[;crlf;]0[;]-1[;]Frictional force1[;]Frictional force[;][;crlf;]1[;]-1[;]Circular force2[;]Circular force[;][;crlf;]19[;]1[;]Tensional force3[;]Tensional force[;][;crlf;]1[;]-1[;]Gravitational force4[;]Gravitational force[;]"/>
  <p:tag name="TPQUESTIONXML" val="﻿&lt;?xml version=&quot;1.0&quot; encoding=&quot;utf-8&quot;?&gt;&#10;&lt;questionlist&gt;&#10;    &lt;properties&gt;&#10;        &lt;guid&gt;53F5337E305E4126B8E42646B0F2CE18&lt;/guid&gt;&#10;        &lt;description /&gt;&#10;        &lt;date&gt;1/27/2015 8:03:4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34446B6532742A9AAE4B90F68451F33&lt;/guid&gt;&#10;            &lt;repollguid&gt;7E321850077B43AA86CF275B2558DF3F&lt;/repollguid&gt;&#10;            &lt;sourceid&gt;CB7603545E144586AB273910A1C7A942&lt;/sourceid&gt;&#10;            &lt;questiontext&gt;When a you swing a lasso above your head, the centripetal force is due to …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2E2E865061F94AA08F5082EDB232B74A&lt;/guid&gt;&#10;                    &lt;answertext&gt;Frictional force &lt;/answertext&gt;&#10;                    &lt;valuetype&gt;-1&lt;/valuetype&gt;&#10;                &lt;/answer&gt;&#10;                &lt;answer&gt;&#10;                    &lt;guid&gt;2187C38D4CDE44629B6BAA7DD0E170C8&lt;/guid&gt;&#10;                    &lt;answertext&gt;Circular force &lt;/answertext&gt;&#10;                    &lt;valuetype&gt;-1&lt;/valuetype&gt;&#10;                &lt;/answer&gt;&#10;                &lt;answer&gt;&#10;                    &lt;guid&gt;CE6FA2ECCF5C438CB4754911E5A5055E&lt;/guid&gt;&#10;                    &lt;answertext&gt;Tensional force &lt;/answertext&gt;&#10;                    &lt;valuetype&gt;1&lt;/valuetype&gt;&#10;                &lt;/answer&gt;&#10;                &lt;answer&gt;&#10;                    &lt;guid&gt;FC949805D0594CB4BA9A18BF88842DA4&lt;/guid&gt;&#10;                    &lt;answertext&gt;Gravitational forc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7"/>
  <p:tag name="FONTSIZE" val="32"/>
  <p:tag name="BULLETTYPE" val="ppBulletArabicPeriod"/>
  <p:tag name="ANSWERTEXT" val="Frictional force&#10;Circular force&#10;Tensional force&#10;Gravitational force"/>
  <p:tag name="OLDNUMANSWERS" val="4"/>
  <p:tag name="ZEROBAS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DE022DAAF52424CB4B5D333F1430410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Frictional force|smicln|Circular force|smicln|Tensional force|smicln|Gravitational force"/>
  <p:tag name="SLIDEORDER" val="3"/>
  <p:tag name="SLIDEGUID" val="63EFA823D76543F89974BAF3F28394FC"/>
  <p:tag name="QUESTIONALIAS" val="The centripetal force that causes the moon to orbit the Earth is due to:"/>
  <p:tag name="TOTALRESPONSES" val="12"/>
  <p:tag name="RESPONSECOUNT" val="12"/>
  <p:tag name="SLICED" val="False"/>
  <p:tag name="RESPONSES" val="4;4;4;-;4;4;4;4;-;-;4;-;4;-;4;4;4;-;"/>
  <p:tag name="CHARTSTRINGSTD" val="0 0 0 12"/>
  <p:tag name="CHARTSTRINGREV" val="12 0 0 0"/>
  <p:tag name="CHARTSTRINGSTDPER" val="0 0 0 1"/>
  <p:tag name="CHARTSTRINGREVPER" val="1 0 0 0"/>
  <p:tag name="VALUES" val="Incorrect|smicln|Incorrect|smicln|Incorrect|smicln|Correct"/>
  <p:tag name="RESPONSESGATHERED" val="False"/>
  <p:tag name="ANONYMOUSTEMP" val="False"/>
  <p:tag name="TYPE" val="MultiChoiceSlide"/>
  <p:tag name="RESULTS" val="The centripetal force that causes the moon to orbit the Earth is due to:[;crlf;]18[;]21[;]18[;]False[;]15[;][;crlf;]3.83333333333333[;]4[;]0.372677996249965[;]0.138888888888889[;crlf;]0[;]-1[;]Frictional force1[;]Frictional force[;][;crlf;]0[;]-1[;]Circular force2[;]Circular force[;][;crlf;]3[;]-1[;]Tensional force3[;]Tensional force[;][;crlf;]15[;]1[;]Gravitational force4[;]Gravitational force[;]"/>
  <p:tag name="TPQUESTIONXML" val="﻿&lt;?xml version=&quot;1.0&quot; encoding=&quot;utf-8&quot;?&gt;&#10;&lt;questionlist&gt;&#10;    &lt;properties&gt;&#10;        &lt;guid&gt;D150729CD6AD4AEDB84C2A340246E056&lt;/guid&gt;&#10;        &lt;description /&gt;&#10;        &lt;date&gt;1/27/2015 8:03:4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D65730151D04C539765B2622F4811D8&lt;/guid&gt;&#10;            &lt;repollguid&gt;C57CDA1CF20B44769E732DB7CC86857F&lt;/repollguid&gt;&#10;            &lt;sourceid&gt;EA8D54B6D95A455DB7AB2400BBC2F42C&lt;/sourceid&gt;&#10;            &lt;questiontext&gt;The centripetal force that causes the moon to orbit the Earth is due to: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E08637DC5964EA496C35615B5400A7F&lt;/guid&gt;&#10;                    &lt;answertext&gt;Frictional force &lt;/answertext&gt;&#10;                    &lt;valuetype&gt;-1&lt;/valuetype&gt;&#10;                &lt;/answer&gt;&#10;                &lt;answer&gt;&#10;                    &lt;guid&gt;A91124E0A911467AA0356C590A1A7B54&lt;/guid&gt;&#10;                    &lt;answertext&gt;Circular force &lt;/answertext&gt;&#10;                    &lt;valuetype&gt;-1&lt;/valuetype&gt;&#10;                &lt;/answer&gt;&#10;                &lt;answer&gt;&#10;                    &lt;guid&gt;E201F95FEEB641E9A092861DC1F11D0E&lt;/guid&gt;&#10;                    &lt;answertext&gt;Tensional force &lt;/answertext&gt;&#10;                    &lt;valuetype&gt;-1&lt;/valuetype&gt;&#10;                &lt;/answer&gt;&#10;                &lt;answer&gt;&#10;                    &lt;guid&gt;D3D7DB6576C147A49F729BB059B44ED2&lt;/guid&gt;&#10;                    &lt;answertext&gt;Gravitational force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7"/>
  <p:tag name="FONTSIZE" val="32"/>
  <p:tag name="BULLETTYPE" val="ppBulletArabicPeriod"/>
  <p:tag name="ANSWERTEXT" val="Frictional force&#10;Circular force&#10;Tensional force&#10;Gravitational force"/>
  <p:tag name="OLDNUMANSWERS" val="4"/>
  <p:tag name="ZEROBAS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1A1E0773704425F83D8431397E8B3F9"/>
  <p:tag name="SLIDEID" val="B1A1E0773704425F83D8431397E8B3F9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Increase|smicln|Decrease |smicln|Stay the same"/>
  <p:tag name="QUESTIONALIAS" val="If you fly from NYC (sea level) to Denver, your weight will … (assuming you do not eat, drink, excrete, …)"/>
  <p:tag name="VALUES" val="Incorrect|smicln|Correct|smicln|Incorrect"/>
  <p:tag name="TOTALRESPONSES" val="18"/>
  <p:tag name="RESPONSECOUNT" val="18"/>
  <p:tag name="SLICED" val="False"/>
  <p:tag name="RESPONSES" val="2;2;2;2;2;2;2;2;2;2;2;2;2;2;2;2;2;2;"/>
  <p:tag name="CHARTSTRINGSTD" val="0 18 0"/>
  <p:tag name="CHARTSTRINGREV" val="0 18 0"/>
  <p:tag name="CHARTSTRINGSTDPER" val="0 1 0"/>
  <p:tag name="CHARTSTRINGREVPER" val="0 1 0"/>
  <p:tag name="RESPONSESGATHERED" val="False"/>
  <p:tag name="ANONYMOUSTEMP" val="False"/>
  <p:tag name="TYPE" val="MultiChoiceSlide"/>
  <p:tag name="RESULTS" val="If you fly from NYC (sea level) to Denver, your weight will … (assuming you do not eat, drink, excrete, …)[;crlf;]14[;]21[;]14[;]False[;]6[;][;crlf;]2.28571428571429[;]2[;]0.699854212223765[;]0.489795918367347[;crlf;]2[;]-1[;]Increase1[;]Increase[;][;crlf;]6[;]1[;]Decrease 2[;]Decrease [;][;crlf;]6[;]-1[;]Stay the same3[;]Stay the same[;]"/>
  <p:tag name="TPQUESTIONXML" val="﻿&lt;?xml version=&quot;1.0&quot; encoding=&quot;utf-8&quot;?&gt;&#10;&lt;questionlist&gt;&#10;    &lt;properties&gt;&#10;        &lt;guid&gt;D22792ED1F974493B913219D06E48506&lt;/guid&gt;&#10;        &lt;description /&gt;&#10;        &lt;date&gt;1/27/2015 8:03:4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BB0342014864A78B50B38BB4F88A4C8&lt;/guid&gt;&#10;            &lt;repollguid&gt;6C378E6AC07A4CE88068CEFD785B8755&lt;/repollguid&gt;&#10;            &lt;sourceid&gt;ED9B256DAB3D418B96587D9DA4775874&lt;/sourceid&gt;&#10;            &lt;questiontext&gt;If you fly from NYC (sea level) to Denver, your weight will … (assuming you do not eat, drink, excrete, …)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12F111F4AF24D64AD403EDC52393CDE&lt;/guid&gt;&#10;                    &lt;answertext&gt;Increase &lt;/answertext&gt;&#10;                    &lt;valuetype&gt;-1&lt;/valuetype&gt;&#10;                &lt;/answer&gt;&#10;                &lt;answer&gt;&#10;                    &lt;guid&gt;7BCDA366E05F457C842F66AE3F90E88A&lt;/guid&gt;&#10;                    &lt;answertext&gt;Decrease  &lt;/answertext&gt;&#10;                    &lt;valuetype&gt;1&lt;/valuetype&gt;&#10;                &lt;/answer&gt;&#10;                &lt;answer&gt;&#10;                    &lt;guid&gt;C7DDBDE06E38476FA9E6848FDACE92D4&lt;/guid&gt;&#10;                    &lt;answertext&gt;Stay the sam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2"/>
  <p:tag name="FONTSIZE" val="32"/>
  <p:tag name="BULLETTYPE" val="ppBulletArabicPeriod"/>
  <p:tag name="ANSWERTEXT" val="Increase&#10;Decrease &#10;Stay the same"/>
  <p:tag name="OLDNUMANSWERS" val="3"/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B1B2EFA69B044388CACCC13C2FE21BA"/>
  <p:tag name="SLIDEID" val="EB1B2EFA69B044388CACCC13C2FE21B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On a carousel, where is the speed of the carousel the greatest?"/>
  <p:tag name="ANSWERSALIAS" val="Close to the center|smicln|Midway between the center and the outside|smicln|Close to the outer horses|smicln|All move at the same speed"/>
  <p:tag name="TOTALRESPONSES" val="20"/>
  <p:tag name="RESPONSECOUNT" val="20"/>
  <p:tag name="SLICED" val="False"/>
  <p:tag name="RESPONSES" val="3;3;4;3;3;1;3;4;3;3;1;4;1;3;1;3;3;4;3;4;"/>
  <p:tag name="CHARTSTRINGSTD" val="4 0 11 5"/>
  <p:tag name="CHARTSTRINGREV" val="5 11 0 4"/>
  <p:tag name="CHARTSTRINGSTDPER" val="0.2 0 0.55 0.25"/>
  <p:tag name="CHARTSTRINGREVPER" val="0.25 0.55 0 0.2"/>
  <p:tag name="VALUES" val="No Value|smicln|No Value|smicln|No Value|smicln|No Value"/>
  <p:tag name="RESPONSESGATHERED" val="False"/>
  <p:tag name="ANONYMOUSTEMP" val="False"/>
  <p:tag name="TYPE" val="MultiChoiceSlide"/>
  <p:tag name="RESULTS" val="On a carousel, where is the speed of the carousel the greatest?[;crlf;]19[;]22[;]19[;]False[;]0[;][;crlf;]2.42105263157895[;]3[;]1.26971979808577[;]1.61218836565097[;crlf;]8[;]0[;]Close to the center1[;]Close to the center[;][;crlf;]0[;]0[;]Midway between the center and the outside2[;]Midway between the center and the outside[;][;crlf;]6[;]0[;]Close to the outer horses3[;]Close to the outer horses[;][;crlf;]5[;]0[;]All move at the same speed4[;]All move at the same speed[;]"/>
  <p:tag name="HASRESULTS" val="False"/>
  <p:tag name="TPQUESTIONXML" val="﻿&lt;?xml version=&quot;1.0&quot; encoding=&quot;utf-8&quot;?&gt;&#10;&lt;questionlist&gt;&#10;    &lt;properties&gt;&#10;        &lt;guid&gt;E4768B4FA1194C26A40CADFF0DD8496B&lt;/guid&gt;&#10;        &lt;description /&gt;&#10;        &lt;date&gt;1/27/2015 8:03:4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6B5181E87B64EE2BFA041673033BE32&lt;/guid&gt;&#10;            &lt;repollguid&gt;B7F2CDE4EF8042F290E3E40A69C8EC10&lt;/repollguid&gt;&#10;            &lt;sourceid&gt;4BCCC2886FFC41438DF7B7965AF1D460&lt;/sourceid&gt;&#10;            &lt;questiontext&gt;On a carousel, where is the speed of the carousel the greatest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00751C4CBAFD457DB67E0460FDD5641D&lt;/guid&gt;&#10;                    &lt;answertext&gt;Close to the center &lt;/answertext&gt;&#10;                    &lt;valuetype&gt;0&lt;/valuetype&gt;&#10;                &lt;/answer&gt;&#10;                &lt;answer&gt;&#10;                    &lt;guid&gt;B9DE5EDA0999414197BE91AF7CC4C933&lt;/guid&gt;&#10;                    &lt;answertext&gt;Midway between the center and the outside &lt;/answertext&gt;&#10;                    &lt;valuetype&gt;0&lt;/valuetype&gt;&#10;                &lt;/answer&gt;&#10;                &lt;answer&gt;&#10;                    &lt;guid&gt;DF9452F6B836486D9C8324E55E7F588C&lt;/guid&gt;&#10;                    &lt;answertext&gt;Close to the outer horses &lt;/answertext&gt;&#10;                    &lt;valuetype&gt;0&lt;/valuetype&gt;&#10;                &lt;/answer&gt;&#10;                &lt;answer&gt;&#10;                    &lt;guid&gt;69F6EF71E33B407B88B2354D83C0EF76&lt;/guid&gt;&#10;                    &lt;answertext&gt;All move at the same speed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F36B66205D4478E82E54AF165439D59"/>
  <p:tag name="SLIDEID" val="1F36B66205D4478E82E54AF165439D59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More|smicln|Less|smicln|The same|smicln|Unable to be determined"/>
  <p:tag name="QUESTIONALIAS" val="You travel to another planet that has twice the radius of Earth but is twice Earth’s mass.  Your weight on this planet compared to Earth is …"/>
  <p:tag name="VALUES" val="Incorrect|smicln|Correct|smicln|Incorrect|smicln|Incorrect"/>
  <p:tag name="TOTALRESPONSES" val="16"/>
  <p:tag name="RESPONSECOUNT" val="16"/>
  <p:tag name="SLICED" val="False"/>
  <p:tag name="RESPONSES" val="3;2;-;1;4;1;2;4;2;1;-;1;1;2;1;3;3;1;"/>
  <p:tag name="CHARTSTRINGSTD" val="7 4 3 2"/>
  <p:tag name="CHARTSTRINGREV" val="2 3 4 7"/>
  <p:tag name="CHARTSTRINGSTDPER" val="0.4375 0.25 0.1875 0.125"/>
  <p:tag name="CHARTSTRINGREVPER" val="0.125 0.1875 0.25 0.4375"/>
  <p:tag name="RESPONSESGATHERED" val="False"/>
  <p:tag name="ANONYMOUSTEMP" val="False"/>
  <p:tag name="TYPE" val="MultiChoiceSlide"/>
  <p:tag name="RESULTS" val="You travel to another planet that has twice the radius of Earth but is twice Earth’s mass.  Your weight on this planet compared to Earth is …[;crlf;]15[;]21[;]15[;]False[;]2[;][;crlf;]1.66666666666667[;]1[;]0.869226987360353[;]0.755555555555556[;crlf;]9[;]-1[;]More1[;]More[;][;crlf;]2[;]1[;]Less2[;]Less[;][;crlf;]4[;]-1[;]The same3[;]The same[;][;crlf;]0[;]-1[;]Unable to be determined4[;]Unable to be determined[;]"/>
  <p:tag name="TPQUESTIONXML" val="﻿&lt;?xml version=&quot;1.0&quot; encoding=&quot;utf-8&quot;?&gt;&#10;&lt;questionlist&gt;&#10;    &lt;properties&gt;&#10;        &lt;guid&gt;93E7531982114EA7BDE018902393CEB4&lt;/guid&gt;&#10;        &lt;description /&gt;&#10;        &lt;date&gt;1/27/2015 8:03:4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FE8DB65697A401A9B1CA1698E6E5AA3&lt;/guid&gt;&#10;            &lt;repollguid&gt;E5E153CDCB624C8EACBF3EE53A6E673F&lt;/repollguid&gt;&#10;            &lt;sourceid&gt;B407A670FC77433A9AEC40301D217E3C&lt;/sourceid&gt;&#10;            &lt;questiontext&gt;You travel to another planet that has twice the radius of Earth but is twice Earth’s mass.  Your weight on this planet compared to Earth is …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13086D82E7740B19E73C2F6A880583E&lt;/guid&gt;&#10;                    &lt;answertext&gt;More &lt;/answertext&gt;&#10;                    &lt;valuetype&gt;-1&lt;/valuetype&gt;&#10;                &lt;/answer&gt;&#10;                &lt;answer&gt;&#10;                    &lt;guid&gt;623FAC4DFF264A57BC499E2FBA98DA9D&lt;/guid&gt;&#10;                    &lt;answertext&gt;Less &lt;/answertext&gt;&#10;                    &lt;valuetype&gt;1&lt;/valuetype&gt;&#10;                &lt;/answer&gt;&#10;                &lt;answer&gt;&#10;                    &lt;guid&gt;A618BECAFDC446F1ABBF550960CB054B&lt;/guid&gt;&#10;                    &lt;answertext&gt;The same &lt;/answertext&gt;&#10;                    &lt;valuetype&gt;-1&lt;/valuetype&gt;&#10;                &lt;/answer&gt;&#10;                &lt;answer&gt;&#10;                    &lt;guid&gt;E57E2FD368304CF3B0D1B0E048C937D6&lt;/guid&gt;&#10;                    &lt;answertext&gt;Unable to be determined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2"/>
  <p:tag name="FONTSIZE" val="32"/>
  <p:tag name="BULLETTYPE" val="ppBulletArabicPeriod"/>
  <p:tag name="ANSWERTEXT" val="More&#10;Less&#10;The same&#10;Unable to be determined"/>
  <p:tag name="OLDNUMANSWERS" val="4"/>
  <p:tag name="ZEROBASED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4"/>
  <p:tag name="FONTSIZE" val="32"/>
  <p:tag name="BULLETTYPE" val="ppBulletArabicPeriod"/>
  <p:tag name="ANSWERTEXT" val="Close to the center&#10;Midway between the center and the outside&#10;Close to the outer horses&#10;All move at the same speed"/>
  <p:tag name="OLDNUMANSWERS" val="4"/>
  <p:tag name="ZEROBASED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44651</TotalTime>
  <Words>1473</Words>
  <Application>Microsoft Office PowerPoint</Application>
  <PresentationFormat>On-screen Show (4:3)</PresentationFormat>
  <Paragraphs>234</Paragraphs>
  <Slides>45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Oriel</vt:lpstr>
      <vt:lpstr>Microsoft Graph Chart</vt:lpstr>
      <vt:lpstr>Equation</vt:lpstr>
      <vt:lpstr>Chart</vt:lpstr>
      <vt:lpstr>Clip</vt:lpstr>
      <vt:lpstr>Chapter 7</vt:lpstr>
      <vt:lpstr>Ponder this:</vt:lpstr>
      <vt:lpstr>On a carousel, where is the speed of the carousel the greatest?</vt:lpstr>
      <vt:lpstr>Angular Displacement</vt:lpstr>
      <vt:lpstr>Angular Displacement, cont.</vt:lpstr>
      <vt:lpstr>Linear and Rotational Analogs</vt:lpstr>
      <vt:lpstr>Analogies Between Linear and Rotational Motion</vt:lpstr>
      <vt:lpstr>Conversions Between Angular and Linear Quantities</vt:lpstr>
      <vt:lpstr>Tangential Velocity</vt:lpstr>
      <vt:lpstr>Tangential Velocity</vt:lpstr>
      <vt:lpstr>Tangential Velocity</vt:lpstr>
      <vt:lpstr>Centripetal Acceleration</vt:lpstr>
      <vt:lpstr>Centripetal Acceleration, cont.</vt:lpstr>
      <vt:lpstr>Centripetal Acceleration, final</vt:lpstr>
      <vt:lpstr>Forces Causing Centripetal Acceleration</vt:lpstr>
      <vt:lpstr>Centripetal Force Example</vt:lpstr>
      <vt:lpstr>Fictitious Centrifugal Force</vt:lpstr>
      <vt:lpstr>Centripetal &amp; Tangential Motion</vt:lpstr>
      <vt:lpstr>Centripetal Force</vt:lpstr>
      <vt:lpstr>Centripetal Force cont.</vt:lpstr>
      <vt:lpstr>When a car takes a curve at a constant speed, the centripetal force is due to …</vt:lpstr>
      <vt:lpstr>When a you swing a lasso above your head, the centripetal force is due to …</vt:lpstr>
      <vt:lpstr>The centripetal force that causes the moon to orbit the Earth is due to:</vt:lpstr>
      <vt:lpstr>Comparison of all three types of Circular Motion</vt:lpstr>
      <vt:lpstr>Slide 25</vt:lpstr>
      <vt:lpstr>Newton’s Law of Universal Gravitation</vt:lpstr>
      <vt:lpstr>Slide 27</vt:lpstr>
      <vt:lpstr>Slide 28</vt:lpstr>
      <vt:lpstr>Effects of Gravity</vt:lpstr>
      <vt:lpstr>Orbiting objects are in freefall</vt:lpstr>
      <vt:lpstr>Newton’s Law of Universal Gravitation</vt:lpstr>
      <vt:lpstr>Newton’s Law of Universal Gravitation</vt:lpstr>
      <vt:lpstr>Inverse Square Law</vt:lpstr>
      <vt:lpstr>Field Force</vt:lpstr>
      <vt:lpstr>If you fly from NYC (sea level) to Denver, your weight will … (assuming you do not eat, drink, excrete, …)</vt:lpstr>
      <vt:lpstr>You travel to another planet that has twice the radius of Earth but is twice Earth’s mass.  Your weight on this planet compared to Earth is …</vt:lpstr>
      <vt:lpstr>Torque</vt:lpstr>
      <vt:lpstr>Definition of Torque</vt:lpstr>
      <vt:lpstr>Torque is Determined by Three Factors:</vt:lpstr>
      <vt:lpstr>Units for Torque</vt:lpstr>
      <vt:lpstr>Sign Convention for Torque</vt:lpstr>
      <vt:lpstr>The Moment Arm</vt:lpstr>
      <vt:lpstr>Example 1:  An 80-N force acts at the end of a 12-cm wrench as shown. Find the torque.</vt:lpstr>
      <vt:lpstr>Alternate:  An 80-N force acts at the end of a 12-cm wrench as shown. Find the torque.</vt:lpstr>
      <vt:lpstr>Rotational Equilibrium</vt:lpstr>
    </vt:vector>
  </TitlesOfParts>
  <Company>Next Step Program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Marilyn Akins</dc:creator>
  <cp:lastModifiedBy>mfcsd</cp:lastModifiedBy>
  <cp:revision>3397</cp:revision>
  <dcterms:created xsi:type="dcterms:W3CDTF">2002-07-23T17:35:46Z</dcterms:created>
  <dcterms:modified xsi:type="dcterms:W3CDTF">2016-04-08T18:55:25Z</dcterms:modified>
</cp:coreProperties>
</file>